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4" r:id="rId2"/>
  </p:sldMasterIdLst>
  <p:notesMasterIdLst>
    <p:notesMasterId r:id="rId14"/>
  </p:notesMasterIdLst>
  <p:sldIdLst>
    <p:sldId id="256" r:id="rId3"/>
    <p:sldId id="257" r:id="rId4"/>
    <p:sldId id="258" r:id="rId5"/>
    <p:sldId id="259" r:id="rId6"/>
    <p:sldId id="260" r:id="rId7"/>
    <p:sldId id="261" r:id="rId8"/>
    <p:sldId id="263" r:id="rId9"/>
    <p:sldId id="265" r:id="rId10"/>
    <p:sldId id="262" r:id="rId11"/>
    <p:sldId id="264"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Sturm" initials="BS" lastIdx="3" clrIdx="0">
    <p:extLst>
      <p:ext uri="{19B8F6BF-5375-455C-9EA6-DF929625EA0E}">
        <p15:presenceInfo xmlns:p15="http://schemas.microsoft.com/office/powerpoint/2012/main" userId="86a3e30d0afed2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5"/>
    <p:restoredTop sz="86018"/>
  </p:normalViewPr>
  <p:slideViewPr>
    <p:cSldViewPr snapToGrid="0" snapToObjects="1">
      <p:cViewPr varScale="1">
        <p:scale>
          <a:sx n="96" d="100"/>
          <a:sy n="96" d="100"/>
        </p:scale>
        <p:origin x="1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4BEA2-6E7C-FA42-83A0-9188FCAFF19A}" type="datetimeFigureOut">
              <a:rPr lang="en-US" smtClean="0"/>
              <a:t>6/1/18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BE67E-6E94-244F-86D4-F654E2B9449C}" type="slidenum">
              <a:rPr lang="en-US" smtClean="0"/>
              <a:t>‹#›</a:t>
            </a:fld>
            <a:endParaRPr lang="en-US"/>
          </a:p>
        </p:txBody>
      </p:sp>
    </p:spTree>
    <p:extLst>
      <p:ext uri="{BB962C8B-B14F-4D97-AF65-F5344CB8AC3E}">
        <p14:creationId xmlns:p14="http://schemas.microsoft.com/office/powerpoint/2010/main" val="340443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going to be presenting on an examination of recipes from around the world.</a:t>
            </a:r>
          </a:p>
        </p:txBody>
      </p:sp>
      <p:sp>
        <p:nvSpPr>
          <p:cNvPr id="4" name="Slide Number Placeholder 3"/>
          <p:cNvSpPr>
            <a:spLocks noGrp="1"/>
          </p:cNvSpPr>
          <p:nvPr>
            <p:ph type="sldNum" sz="quarter" idx="10"/>
          </p:nvPr>
        </p:nvSpPr>
        <p:spPr/>
        <p:txBody>
          <a:bodyPr/>
          <a:lstStyle/>
          <a:p>
            <a:fld id="{4FBBE67E-6E94-244F-86D4-F654E2B9449C}" type="slidenum">
              <a:rPr lang="en-US" smtClean="0"/>
              <a:t>1</a:t>
            </a:fld>
            <a:endParaRPr lang="en-US"/>
          </a:p>
        </p:txBody>
      </p:sp>
    </p:spTree>
    <p:extLst>
      <p:ext uri="{BB962C8B-B14F-4D97-AF65-F5344CB8AC3E}">
        <p14:creationId xmlns:p14="http://schemas.microsoft.com/office/powerpoint/2010/main" val="2448574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provides a visual representation of the dominate features for each of the two principal components.  Ingredients such as chicken, garlic, onion, and tomato have strong associations along the positive direction of component one (These flavors have strong ties to cuisines such as Spanish or Indian) , whereas eggs, butter, flour, milk and sugar have strong associations along the negative direction of component one (These are ingredients found typically in French or English dishes).  Likewise, soy, sauce, and rice have strong associates with the positive direction of component two (which have strong ties to Asian cuisine), and cheese, lemon, olive oil and tomato have strong associations with the negative direction of component two (which have ties to Italian or Greek cuisine).  </a:t>
            </a:r>
          </a:p>
        </p:txBody>
      </p:sp>
      <p:sp>
        <p:nvSpPr>
          <p:cNvPr id="4" name="Slide Number Placeholder 3"/>
          <p:cNvSpPr>
            <a:spLocks noGrp="1"/>
          </p:cNvSpPr>
          <p:nvPr>
            <p:ph type="sldNum" sz="quarter" idx="10"/>
          </p:nvPr>
        </p:nvSpPr>
        <p:spPr/>
        <p:txBody>
          <a:bodyPr/>
          <a:lstStyle/>
          <a:p>
            <a:fld id="{4FBBE67E-6E94-244F-86D4-F654E2B9449C}" type="slidenum">
              <a:rPr lang="en-US" smtClean="0"/>
              <a:t>10</a:t>
            </a:fld>
            <a:endParaRPr lang="en-US"/>
          </a:p>
        </p:txBody>
      </p:sp>
    </p:spTree>
    <p:extLst>
      <p:ext uri="{BB962C8B-B14F-4D97-AF65-F5344CB8AC3E}">
        <p14:creationId xmlns:p14="http://schemas.microsoft.com/office/powerpoint/2010/main" val="302241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goal of my project was to gain insights of cuisines from around the world using data science techniques.</a:t>
            </a:r>
          </a:p>
          <a:p>
            <a:endParaRPr lang="en-US" b="0" dirty="0"/>
          </a:p>
          <a:p>
            <a:r>
              <a:rPr lang="en-US" b="0" dirty="0"/>
              <a:t>In particular, some questions I wanted to try and answer are:</a:t>
            </a:r>
          </a:p>
          <a:p>
            <a:pPr lvl="0"/>
            <a:r>
              <a:rPr lang="en-US" sz="1200" dirty="0"/>
              <a:t>-   Which cuisines are most similar and which are most different?</a:t>
            </a:r>
          </a:p>
          <a:p>
            <a:pPr marL="171450" lvl="0" indent="-171450">
              <a:buFontTx/>
              <a:buChar char="-"/>
            </a:pPr>
            <a:r>
              <a:rPr lang="en-US" sz="1200" dirty="0"/>
              <a:t>Are there any unexpected relationships between the different cuisines?</a:t>
            </a:r>
          </a:p>
          <a:p>
            <a:pPr marL="171450" lvl="0" indent="-171450">
              <a:buFontTx/>
              <a:buChar char="-"/>
            </a:pPr>
            <a:r>
              <a:rPr lang="en-US" sz="1200" dirty="0"/>
              <a:t>Can we use topic modeling to separate out different cuisines?</a:t>
            </a:r>
          </a:p>
          <a:p>
            <a:pPr marL="628650" lvl="1" indent="-171450">
              <a:buFontTx/>
              <a:buChar char="-"/>
            </a:pPr>
            <a:endParaRPr lang="en-US" sz="1200" dirty="0"/>
          </a:p>
          <a:p>
            <a:pPr marL="0" lvl="0" indent="0">
              <a:buFontTx/>
              <a:buNone/>
            </a:pPr>
            <a:r>
              <a:rPr lang="en-US" sz="1200" b="1" dirty="0"/>
              <a:t>Click</a:t>
            </a:r>
          </a:p>
          <a:p>
            <a:pPr marL="0" lvl="0" indent="0">
              <a:buFontTx/>
              <a:buNone/>
            </a:pPr>
            <a:r>
              <a:rPr lang="en-US" sz="1200" b="0" dirty="0"/>
              <a:t>So, if you look at a plot of spicy on one axis and savory on another</a:t>
            </a:r>
          </a:p>
          <a:p>
            <a:pPr marL="0" lvl="0" indent="0">
              <a:buFontTx/>
              <a:buNone/>
            </a:pPr>
            <a:r>
              <a:rPr lang="en-US" sz="1200" b="1" dirty="0"/>
              <a:t>Click</a:t>
            </a:r>
          </a:p>
          <a:p>
            <a:pPr marL="0" lvl="0" indent="0">
              <a:buFontTx/>
              <a:buNone/>
            </a:pPr>
            <a:r>
              <a:rPr lang="en-US" sz="1200" b="0" dirty="0"/>
              <a:t>fish and chips might show up here</a:t>
            </a:r>
          </a:p>
          <a:p>
            <a:pPr marL="0" lvl="0" indent="0">
              <a:buFontTx/>
              <a:buNone/>
            </a:pPr>
            <a:r>
              <a:rPr lang="en-US" sz="1200" b="1" dirty="0"/>
              <a:t>Click</a:t>
            </a:r>
          </a:p>
          <a:p>
            <a:pPr marL="0" lvl="0" indent="0">
              <a:buFontTx/>
              <a:buNone/>
            </a:pPr>
            <a:r>
              <a:rPr lang="en-US" sz="1200" b="0" dirty="0"/>
              <a:t>spicy chicken curry might show up here</a:t>
            </a:r>
          </a:p>
          <a:p>
            <a:pPr marL="0" lvl="0" indent="0">
              <a:buFontTx/>
              <a:buNone/>
            </a:pPr>
            <a:r>
              <a:rPr lang="en-US" sz="1200" b="1" dirty="0"/>
              <a:t>Click</a:t>
            </a:r>
          </a:p>
          <a:p>
            <a:pPr marL="0" lvl="0" indent="0">
              <a:buFontTx/>
              <a:buNone/>
            </a:pPr>
            <a:r>
              <a:rPr lang="en-US" sz="1200" b="0" dirty="0"/>
              <a:t>tacos</a:t>
            </a:r>
          </a:p>
          <a:p>
            <a:pPr marL="0" lvl="0" indent="0">
              <a:buFontTx/>
              <a:buNone/>
            </a:pPr>
            <a:r>
              <a:rPr lang="en-US" sz="1200" b="1" dirty="0"/>
              <a:t>Click</a:t>
            </a:r>
          </a:p>
          <a:p>
            <a:pPr marL="0" lvl="0" indent="0">
              <a:buFontTx/>
              <a:buNone/>
            </a:pPr>
            <a:r>
              <a:rPr lang="en-US" sz="1200" b="0" dirty="0"/>
              <a:t>Crème </a:t>
            </a:r>
            <a:r>
              <a:rPr lang="en-US" sz="1200" b="0" dirty="0" err="1"/>
              <a:t>brulle</a:t>
            </a:r>
            <a:endParaRPr lang="en-US" sz="1200" b="0" dirty="0"/>
          </a:p>
          <a:p>
            <a:endParaRPr lang="en-US" b="0" dirty="0"/>
          </a:p>
        </p:txBody>
      </p:sp>
      <p:sp>
        <p:nvSpPr>
          <p:cNvPr id="4" name="Slide Number Placeholder 3"/>
          <p:cNvSpPr>
            <a:spLocks noGrp="1"/>
          </p:cNvSpPr>
          <p:nvPr>
            <p:ph type="sldNum" sz="quarter" idx="10"/>
          </p:nvPr>
        </p:nvSpPr>
        <p:spPr/>
        <p:txBody>
          <a:bodyPr/>
          <a:lstStyle/>
          <a:p>
            <a:fld id="{4FBBE67E-6E94-244F-86D4-F654E2B9449C}" type="slidenum">
              <a:rPr lang="en-US" smtClean="0"/>
              <a:t>11</a:t>
            </a:fld>
            <a:endParaRPr lang="en-US"/>
          </a:p>
        </p:txBody>
      </p:sp>
    </p:spTree>
    <p:extLst>
      <p:ext uri="{BB962C8B-B14F-4D97-AF65-F5344CB8AC3E}">
        <p14:creationId xmlns:p14="http://schemas.microsoft.com/office/powerpoint/2010/main" val="1964040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goal of my project was to gain insights of cuisines from around the world using data science techniques.</a:t>
            </a:r>
          </a:p>
          <a:p>
            <a:endParaRPr lang="en-US" b="0" dirty="0"/>
          </a:p>
          <a:p>
            <a:r>
              <a:rPr lang="en-US" b="0" dirty="0"/>
              <a:t>In particular, some questions I wanted to try and answer are:</a:t>
            </a:r>
          </a:p>
          <a:p>
            <a:pPr lvl="0"/>
            <a:r>
              <a:rPr lang="en-US" sz="1200" dirty="0"/>
              <a:t>-   Which cuisines are most similar and which are most different?</a:t>
            </a:r>
          </a:p>
          <a:p>
            <a:pPr marL="171450" lvl="0" indent="-171450">
              <a:buFontTx/>
              <a:buChar char="-"/>
            </a:pPr>
            <a:r>
              <a:rPr lang="en-US" sz="1200" dirty="0"/>
              <a:t>Are there any unexpected relationships between the different cuisines?</a:t>
            </a:r>
          </a:p>
          <a:p>
            <a:pPr marL="171450" lvl="0" indent="-171450">
              <a:buFontTx/>
              <a:buChar char="-"/>
            </a:pPr>
            <a:r>
              <a:rPr lang="en-US" sz="1200" dirty="0"/>
              <a:t>Can we use topic modeling to separate out different cuisines?</a:t>
            </a:r>
          </a:p>
        </p:txBody>
      </p:sp>
      <p:sp>
        <p:nvSpPr>
          <p:cNvPr id="4" name="Slide Number Placeholder 3"/>
          <p:cNvSpPr>
            <a:spLocks noGrp="1"/>
          </p:cNvSpPr>
          <p:nvPr>
            <p:ph type="sldNum" sz="quarter" idx="10"/>
          </p:nvPr>
        </p:nvSpPr>
        <p:spPr/>
        <p:txBody>
          <a:bodyPr/>
          <a:lstStyle/>
          <a:p>
            <a:fld id="{4FBBE67E-6E94-244F-86D4-F654E2B9449C}" type="slidenum">
              <a:rPr lang="en-US" smtClean="0"/>
              <a:t>2</a:t>
            </a:fld>
            <a:endParaRPr lang="en-US"/>
          </a:p>
        </p:txBody>
      </p:sp>
    </p:spTree>
    <p:extLst>
      <p:ext uri="{BB962C8B-B14F-4D97-AF65-F5344CB8AC3E}">
        <p14:creationId xmlns:p14="http://schemas.microsoft.com/office/powerpoint/2010/main" val="341196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explore this topic, I used publicly available recipe data.  In particular, I used the </a:t>
            </a:r>
            <a:r>
              <a:rPr lang="en-US" dirty="0" err="1"/>
              <a:t>Yummly</a:t>
            </a:r>
            <a:r>
              <a:rPr lang="en-US" dirty="0"/>
              <a:t> </a:t>
            </a:r>
            <a:r>
              <a:rPr lang="en-US" dirty="0" err="1"/>
              <a:t>api</a:t>
            </a:r>
            <a:r>
              <a:rPr lang="en-US" dirty="0"/>
              <a:t> to search for recipes based on cuisine.  This table summarizes my data.  In total, I collected over 12,000 recipes from over 25 different cuisines throughout the world.</a:t>
            </a:r>
          </a:p>
        </p:txBody>
      </p:sp>
      <p:sp>
        <p:nvSpPr>
          <p:cNvPr id="4" name="Slide Number Placeholder 3"/>
          <p:cNvSpPr>
            <a:spLocks noGrp="1"/>
          </p:cNvSpPr>
          <p:nvPr>
            <p:ph type="sldNum" sz="quarter" idx="10"/>
          </p:nvPr>
        </p:nvSpPr>
        <p:spPr/>
        <p:txBody>
          <a:bodyPr/>
          <a:lstStyle/>
          <a:p>
            <a:fld id="{4FBBE67E-6E94-244F-86D4-F654E2B9449C}" type="slidenum">
              <a:rPr lang="en-US" smtClean="0"/>
              <a:t>3</a:t>
            </a:fld>
            <a:endParaRPr lang="en-US"/>
          </a:p>
        </p:txBody>
      </p:sp>
    </p:spTree>
    <p:extLst>
      <p:ext uri="{BB962C8B-B14F-4D97-AF65-F5344CB8AC3E}">
        <p14:creationId xmlns:p14="http://schemas.microsoft.com/office/powerpoint/2010/main" val="191759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a representative example of the </a:t>
            </a:r>
            <a:r>
              <a:rPr lang="en-US" dirty="0" err="1"/>
              <a:t>dataframe</a:t>
            </a:r>
            <a:r>
              <a:rPr lang="en-US" dirty="0"/>
              <a:t> that contained the recipe data.</a:t>
            </a:r>
          </a:p>
          <a:p>
            <a:r>
              <a:rPr lang="en-US" b="1" dirty="0"/>
              <a:t>click</a:t>
            </a:r>
          </a:p>
          <a:p>
            <a:r>
              <a:rPr lang="en-US" dirty="0"/>
              <a:t>I only used the ingredients column for all my machine learning models that I’m presenting on today.</a:t>
            </a:r>
          </a:p>
          <a:p>
            <a:endParaRPr lang="en-US" dirty="0"/>
          </a:p>
          <a:p>
            <a:r>
              <a:rPr lang="en-US" dirty="0"/>
              <a:t>Of course I had to implement a number of preprocessing steps on my data such as:</a:t>
            </a:r>
          </a:p>
          <a:p>
            <a:pPr marL="171450" indent="-171450">
              <a:buFont typeface="Arial" panose="020B0604020202020204" pitchFamily="34" charset="0"/>
              <a:buChar char="•"/>
            </a:pPr>
            <a:r>
              <a:rPr lang="en-US" dirty="0"/>
              <a:t>hyphenating certain ingredients</a:t>
            </a:r>
          </a:p>
          <a:p>
            <a:pPr marL="171450" indent="-171450">
              <a:buFont typeface="Arial" panose="020B0604020202020204" pitchFamily="34" charset="0"/>
              <a:buChar char="•"/>
            </a:pPr>
            <a:r>
              <a:rPr lang="en-US" dirty="0"/>
              <a:t>removing stop words and other frequently occurring words</a:t>
            </a:r>
          </a:p>
          <a:p>
            <a:pPr marL="171450" indent="-171450">
              <a:buFont typeface="Arial" panose="020B0604020202020204" pitchFamily="34" charset="0"/>
              <a:buChar char="•"/>
            </a:pPr>
            <a:r>
              <a:rPr lang="en-US" dirty="0"/>
              <a:t>stemming to get rid of plural words</a:t>
            </a:r>
          </a:p>
          <a:p>
            <a:pPr marL="171450" indent="-171450">
              <a:buFont typeface="Arial" panose="020B0604020202020204" pitchFamily="34" charset="0"/>
              <a:buChar char="•"/>
            </a:pPr>
            <a:r>
              <a:rPr lang="en-US" dirty="0"/>
              <a:t>And finally bag-of-words processing</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Once that was completed, I could move on to more interesting things such as PCA.</a:t>
            </a:r>
          </a:p>
        </p:txBody>
      </p:sp>
      <p:sp>
        <p:nvSpPr>
          <p:cNvPr id="4" name="Slide Number Placeholder 3"/>
          <p:cNvSpPr>
            <a:spLocks noGrp="1"/>
          </p:cNvSpPr>
          <p:nvPr>
            <p:ph type="sldNum" sz="quarter" idx="10"/>
          </p:nvPr>
        </p:nvSpPr>
        <p:spPr/>
        <p:txBody>
          <a:bodyPr/>
          <a:lstStyle/>
          <a:p>
            <a:fld id="{4FBBE67E-6E94-244F-86D4-F654E2B9449C}" type="slidenum">
              <a:rPr lang="en-US" smtClean="0"/>
              <a:t>4</a:t>
            </a:fld>
            <a:endParaRPr lang="en-US"/>
          </a:p>
        </p:txBody>
      </p:sp>
    </p:spTree>
    <p:extLst>
      <p:ext uri="{BB962C8B-B14F-4D97-AF65-F5344CB8AC3E}">
        <p14:creationId xmlns:p14="http://schemas.microsoft.com/office/powerpoint/2010/main" val="353744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scatter plot of the 12000+ different recipes along the first two principal components after applying PCA.  This isn’t very insightful, because there are too many overlapping data points.</a:t>
            </a:r>
          </a:p>
        </p:txBody>
      </p:sp>
      <p:sp>
        <p:nvSpPr>
          <p:cNvPr id="4" name="Slide Number Placeholder 3"/>
          <p:cNvSpPr>
            <a:spLocks noGrp="1"/>
          </p:cNvSpPr>
          <p:nvPr>
            <p:ph type="sldNum" sz="quarter" idx="10"/>
          </p:nvPr>
        </p:nvSpPr>
        <p:spPr/>
        <p:txBody>
          <a:bodyPr/>
          <a:lstStyle/>
          <a:p>
            <a:fld id="{4FBBE67E-6E94-244F-86D4-F654E2B9449C}" type="slidenum">
              <a:rPr lang="en-US" smtClean="0"/>
              <a:t>5</a:t>
            </a:fld>
            <a:endParaRPr lang="en-US"/>
          </a:p>
        </p:txBody>
      </p:sp>
    </p:spTree>
    <p:extLst>
      <p:ext uri="{BB962C8B-B14F-4D97-AF65-F5344CB8AC3E}">
        <p14:creationId xmlns:p14="http://schemas.microsoft.com/office/powerpoint/2010/main" val="183518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focus in on three different cuisines only, namely Chinese, English, and Mediterranean, we can start to see some clear separation in the data.  These recipes are clustered together in this 2D space based on cuisine, which is interesting.</a:t>
            </a:r>
            <a:endParaRPr lang="en-US" b="1" dirty="0"/>
          </a:p>
          <a:p>
            <a:endParaRPr lang="en-US" dirty="0"/>
          </a:p>
        </p:txBody>
      </p:sp>
      <p:sp>
        <p:nvSpPr>
          <p:cNvPr id="4" name="Slide Number Placeholder 3"/>
          <p:cNvSpPr>
            <a:spLocks noGrp="1"/>
          </p:cNvSpPr>
          <p:nvPr>
            <p:ph type="sldNum" sz="quarter" idx="10"/>
          </p:nvPr>
        </p:nvSpPr>
        <p:spPr/>
        <p:txBody>
          <a:bodyPr/>
          <a:lstStyle/>
          <a:p>
            <a:fld id="{4FBBE67E-6E94-244F-86D4-F654E2B9449C}" type="slidenum">
              <a:rPr lang="en-US" smtClean="0"/>
              <a:t>6</a:t>
            </a:fld>
            <a:endParaRPr lang="en-US"/>
          </a:p>
        </p:txBody>
      </p:sp>
    </p:spTree>
    <p:extLst>
      <p:ext uri="{BB962C8B-B14F-4D97-AF65-F5344CB8AC3E}">
        <p14:creationId xmlns:p14="http://schemas.microsoft.com/office/powerpoint/2010/main" val="4163611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showing a plot of the centroids for each of the cuisines along each principal component.  So, what I did was grouped the recipes based on cuisine and took the mean value for the first principle component and the mean value for the second principle component.  Here we can start to see some patterns in the data:</a:t>
            </a:r>
          </a:p>
          <a:p>
            <a:r>
              <a:rPr lang="en-US" b="1" dirty="0"/>
              <a:t>Click</a:t>
            </a:r>
          </a:p>
          <a:p>
            <a:r>
              <a:rPr lang="en-US" b="0" dirty="0"/>
              <a:t>This region consists of different types of Asian cuisines</a:t>
            </a:r>
          </a:p>
          <a:p>
            <a:r>
              <a:rPr lang="en-US" b="1" dirty="0"/>
              <a:t>Click</a:t>
            </a:r>
          </a:p>
          <a:p>
            <a:r>
              <a:rPr lang="en-US" b="0" dirty="0"/>
              <a:t>This region consists of Japanese &amp; Hawaiian cuisines, which are heavily fish based</a:t>
            </a:r>
          </a:p>
          <a:p>
            <a:r>
              <a:rPr lang="en-US" b="1" dirty="0"/>
              <a:t>Click</a:t>
            </a:r>
          </a:p>
          <a:p>
            <a:r>
              <a:rPr lang="en-US" b="0" dirty="0"/>
              <a:t>This region contains European cuisines</a:t>
            </a:r>
          </a:p>
          <a:p>
            <a:r>
              <a:rPr lang="en-US" b="1" dirty="0"/>
              <a:t>Click</a:t>
            </a:r>
          </a:p>
          <a:p>
            <a:r>
              <a:rPr lang="en-US" b="0" dirty="0"/>
              <a:t>And not too far away are American cuisines which are composed of traditional American, southern, and </a:t>
            </a:r>
            <a:r>
              <a:rPr lang="en-US" b="0" dirty="0" err="1"/>
              <a:t>bbq</a:t>
            </a:r>
            <a:endParaRPr lang="en-US" b="0" dirty="0"/>
          </a:p>
          <a:p>
            <a:r>
              <a:rPr lang="en-US" b="1" dirty="0"/>
              <a:t>Click</a:t>
            </a:r>
          </a:p>
          <a:p>
            <a:r>
              <a:rPr lang="en-US" b="0" dirty="0"/>
              <a:t>Lastly we have the group I have dubbed the Renegades which includes Cuban, Mexican, Italian, Mediterranean, and Cajun.</a:t>
            </a:r>
          </a:p>
          <a:p>
            <a:endParaRPr lang="en-US" b="0" dirty="0"/>
          </a:p>
        </p:txBody>
      </p:sp>
      <p:sp>
        <p:nvSpPr>
          <p:cNvPr id="4" name="Slide Number Placeholder 3"/>
          <p:cNvSpPr>
            <a:spLocks noGrp="1"/>
          </p:cNvSpPr>
          <p:nvPr>
            <p:ph type="sldNum" sz="quarter" idx="10"/>
          </p:nvPr>
        </p:nvSpPr>
        <p:spPr/>
        <p:txBody>
          <a:bodyPr/>
          <a:lstStyle/>
          <a:p>
            <a:fld id="{4FBBE67E-6E94-244F-86D4-F654E2B9449C}" type="slidenum">
              <a:rPr lang="en-US" smtClean="0"/>
              <a:t>7</a:t>
            </a:fld>
            <a:endParaRPr lang="en-US"/>
          </a:p>
        </p:txBody>
      </p:sp>
    </p:spTree>
    <p:extLst>
      <p:ext uri="{BB962C8B-B14F-4D97-AF65-F5344CB8AC3E}">
        <p14:creationId xmlns:p14="http://schemas.microsoft.com/office/powerpoint/2010/main" val="3141098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did an LDA model to see if it would be possible to separate out the different ingredients based on the cuisine they typically belong to.  I specified the number of topics to </a:t>
            </a:r>
            <a:r>
              <a:rPr lang="en-US"/>
              <a:t>be 25 </a:t>
            </a:r>
            <a:r>
              <a:rPr lang="en-US" dirty="0"/>
              <a:t>because I knew there were 25 different cuisines represented in my dataset.  What I observed was that ingredients were often times separated by category, such as </a:t>
            </a:r>
          </a:p>
          <a:p>
            <a:r>
              <a:rPr lang="en-US" b="1" dirty="0"/>
              <a:t>Click</a:t>
            </a:r>
            <a:endParaRPr lang="en-US" b="0" dirty="0"/>
          </a:p>
          <a:p>
            <a:r>
              <a:rPr lang="en-US" b="0" dirty="0"/>
              <a:t>Desserts</a:t>
            </a:r>
          </a:p>
          <a:p>
            <a:r>
              <a:rPr lang="en-US" b="1" dirty="0"/>
              <a:t>Click</a:t>
            </a:r>
          </a:p>
          <a:p>
            <a:r>
              <a:rPr lang="en-US" b="0" dirty="0"/>
              <a:t>Cocktails</a:t>
            </a:r>
          </a:p>
          <a:p>
            <a:r>
              <a:rPr lang="en-US" b="1" dirty="0"/>
              <a:t>Click</a:t>
            </a:r>
          </a:p>
          <a:p>
            <a:r>
              <a:rPr lang="en-US" b="0" dirty="0"/>
              <a:t>and sauces.  However, some of the groups were clearly different types of cuisines like Italian and Thai.</a:t>
            </a:r>
            <a:endParaRPr lang="en-US" dirty="0"/>
          </a:p>
        </p:txBody>
      </p:sp>
      <p:sp>
        <p:nvSpPr>
          <p:cNvPr id="4" name="Slide Number Placeholder 3"/>
          <p:cNvSpPr>
            <a:spLocks noGrp="1"/>
          </p:cNvSpPr>
          <p:nvPr>
            <p:ph type="sldNum" sz="quarter" idx="10"/>
          </p:nvPr>
        </p:nvSpPr>
        <p:spPr/>
        <p:txBody>
          <a:bodyPr/>
          <a:lstStyle/>
          <a:p>
            <a:fld id="{4FBBE67E-6E94-244F-86D4-F654E2B9449C}" type="slidenum">
              <a:rPr lang="en-US" smtClean="0"/>
              <a:t>8</a:t>
            </a:fld>
            <a:endParaRPr lang="en-US"/>
          </a:p>
        </p:txBody>
      </p:sp>
    </p:spTree>
    <p:extLst>
      <p:ext uri="{BB962C8B-B14F-4D97-AF65-F5344CB8AC3E}">
        <p14:creationId xmlns:p14="http://schemas.microsoft.com/office/powerpoint/2010/main" val="4079389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almost PASTA time, so I’m going to have to CURRY with my conclusions!</a:t>
            </a:r>
          </a:p>
        </p:txBody>
      </p:sp>
      <p:sp>
        <p:nvSpPr>
          <p:cNvPr id="4" name="Slide Number Placeholder 3"/>
          <p:cNvSpPr>
            <a:spLocks noGrp="1"/>
          </p:cNvSpPr>
          <p:nvPr>
            <p:ph type="sldNum" sz="quarter" idx="10"/>
          </p:nvPr>
        </p:nvSpPr>
        <p:spPr/>
        <p:txBody>
          <a:bodyPr/>
          <a:lstStyle/>
          <a:p>
            <a:fld id="{4FBBE67E-6E94-244F-86D4-F654E2B9449C}" type="slidenum">
              <a:rPr lang="en-US" smtClean="0"/>
              <a:t>9</a:t>
            </a:fld>
            <a:endParaRPr lang="en-US"/>
          </a:p>
        </p:txBody>
      </p:sp>
    </p:spTree>
    <p:extLst>
      <p:ext uri="{BB962C8B-B14F-4D97-AF65-F5344CB8AC3E}">
        <p14:creationId xmlns:p14="http://schemas.microsoft.com/office/powerpoint/2010/main" val="1051458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25538" y="3886200"/>
            <a:ext cx="9237662" cy="1752600"/>
          </a:xfrm>
        </p:spPr>
        <p:txBody>
          <a:bodyPr/>
          <a:lstStyle>
            <a:lvl1pPr marL="0" indent="0" algn="l">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14400" y="6377522"/>
            <a:ext cx="2844800" cy="365125"/>
          </a:xfrm>
        </p:spPr>
        <p:txBody>
          <a:bodyPr/>
          <a:lstStyle/>
          <a:p>
            <a:fld id="{D922543D-A46D-DD47-9D46-45DA50D21A6B}"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855200" y="6362704"/>
            <a:ext cx="1422400" cy="365125"/>
          </a:xfrm>
        </p:spPr>
        <p:txBody>
          <a:bodyPr/>
          <a:lstStyle>
            <a:lvl1pPr algn="r">
              <a:defRPr/>
            </a:lvl1pPr>
          </a:lstStyle>
          <a:p>
            <a:fld id="{393FEECB-4008-5E46-9EEC-BD7E66EAFAF0}" type="slidenum">
              <a:rPr lang="en-US" smtClean="0"/>
              <a:t>‹#›</a:t>
            </a:fld>
            <a:endParaRPr lang="en-US"/>
          </a:p>
        </p:txBody>
      </p:sp>
      <p:sp>
        <p:nvSpPr>
          <p:cNvPr id="12" name="Text Placeholder 11">
            <a:extLst>
              <a:ext uri="{FF2B5EF4-FFF2-40B4-BE49-F238E27FC236}">
                <a16:creationId xmlns:a16="http://schemas.microsoft.com/office/drawing/2014/main" id="{95A49EA8-8C38-5148-ACA3-3DC230D45D73}"/>
              </a:ext>
            </a:extLst>
          </p:cNvPr>
          <p:cNvSpPr>
            <a:spLocks noGrp="1"/>
          </p:cNvSpPr>
          <p:nvPr>
            <p:ph type="body" sz="quarter" idx="13"/>
          </p:nvPr>
        </p:nvSpPr>
        <p:spPr>
          <a:xfrm>
            <a:off x="1125538" y="2039938"/>
            <a:ext cx="10602912" cy="1677987"/>
          </a:xfrm>
        </p:spPr>
        <p:txBody>
          <a:bodyPr/>
          <a:lstStyle>
            <a:lvl1pPr>
              <a:defRPr sz="2800"/>
            </a:lvl1pPr>
            <a:lvl2pPr>
              <a:defRPr sz="2000"/>
            </a:lvl2pPr>
          </a:lstStyle>
          <a:p>
            <a:pPr lvl="0"/>
            <a:r>
              <a:rPr lang="en-US" dirty="0"/>
              <a:t>Edit Master text styles</a:t>
            </a:r>
          </a:p>
          <a:p>
            <a:pPr lvl="1"/>
            <a:endParaRPr lang="en-US" dirty="0"/>
          </a:p>
        </p:txBody>
      </p:sp>
    </p:spTree>
    <p:extLst>
      <p:ext uri="{BB962C8B-B14F-4D97-AF65-F5344CB8AC3E}">
        <p14:creationId xmlns:p14="http://schemas.microsoft.com/office/powerpoint/2010/main" val="2037003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CD016ED-2560-714A-AA6C-1EA6E76C8542}" type="datetime1">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46021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FBF817-C259-5D47-93E3-3EDC5C8AFD4A}"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2929774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297360-FC71-784F-AED3-8DB764DD4B01}"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123660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677E2C-BCFF-ED45-91BB-2CA2ED812580}" type="datetime1">
              <a:rPr lang="en-US" smtClean="0"/>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675094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rmAutofit/>
          </a:bodyPr>
          <a:lstStyle>
            <a:lvl1pPr algn="l">
              <a:defRPr sz="2800" b="1"/>
            </a:lvl1pPr>
          </a:lstStyle>
          <a:p>
            <a:r>
              <a:rPr lang="en-US" dirty="0"/>
              <a:t>Click to edit Master title style</a:t>
            </a:r>
          </a:p>
        </p:txBody>
      </p:sp>
      <p:sp>
        <p:nvSpPr>
          <p:cNvPr id="3" name="Subtitle 2"/>
          <p:cNvSpPr>
            <a:spLocks noGrp="1"/>
          </p:cNvSpPr>
          <p:nvPr>
            <p:ph type="subTitle" idx="1"/>
          </p:nvPr>
        </p:nvSpPr>
        <p:spPr>
          <a:xfrm>
            <a:off x="914400" y="3886200"/>
            <a:ext cx="9448800" cy="1752600"/>
          </a:xfrm>
        </p:spPr>
        <p:txBody>
          <a:bodyPr>
            <a:normAutofit/>
          </a:bodyPr>
          <a:lstStyle>
            <a:lvl1pPr marL="0" indent="0" algn="l">
              <a:buNone/>
              <a:defRPr sz="2000" b="1">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6AF19F1-6395-224F-A74F-DED8D4681DD7}"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658315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03EC1C-F490-5A4E-9ACC-2492016D21D5}"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422194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7C55F-B596-5841-8EC2-630748E46444}"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17303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6D6404-F176-864B-AB44-25459A91DA1D}" type="datetime1">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045268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E6F9C4-D3D5-BC47-9DD7-1130CC93EF78}" type="datetime1">
              <a:rPr lang="en-US" smtClean="0"/>
              <a:t>6/1/18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62496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78C1BC-D821-9A47-BF1A-AE2F0601C781}" type="datetime1">
              <a:rPr lang="en-US" smtClean="0"/>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4123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E7B3DB4-562B-474A-9AAC-142670ECE7D9}" type="datetime1">
              <a:rPr lang="en-US" smtClean="0"/>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2573253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55A92E-4FEA-7049-8F29-FE6C8CFEAB43}" type="datetime1">
              <a:rPr lang="en-US" smtClean="0"/>
              <a:t>6/1/18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991532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E3DA13E-B04D-1B40-BC0F-B78D883B7995}" type="datetime1">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633370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1B2646-E8BC-EA4E-98C3-283879196D0A}" type="datetime1">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822286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D63BF-D055-1D4E-ABC7-634052912548}"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789241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37F5E3-B25E-8445-AC50-63EC3F7959F5}"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5966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6B9D4-57E5-6C40-9AC6-1D9CD98EEEA1}"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1667079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0AC78A-1242-C842-A103-2C8B9D6CC632}" type="datetime1">
              <a:rPr lang="en-US" smtClean="0"/>
              <a:t>6/1/18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
        <p:nvSpPr>
          <p:cNvPr id="7" name="Rectangle 6"/>
          <p:cNvSpPr/>
          <p:nvPr/>
        </p:nvSpPr>
        <p:spPr>
          <a:xfrm>
            <a:off x="5181600" y="12700"/>
            <a:ext cx="1930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
        <p:nvSpPr>
          <p:cNvPr id="8" name="Rectangle 7"/>
          <p:cNvSpPr/>
          <p:nvPr/>
        </p:nvSpPr>
        <p:spPr>
          <a:xfrm>
            <a:off x="33867" y="6616700"/>
            <a:ext cx="7213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Tree>
    <p:extLst>
      <p:ext uri="{BB962C8B-B14F-4D97-AF65-F5344CB8AC3E}">
        <p14:creationId xmlns:p14="http://schemas.microsoft.com/office/powerpoint/2010/main" val="395105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2206A4-BF9C-3641-B1F8-3292997807EA}" type="datetime1">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82399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ECA9C5-759D-3440-A9D6-6010A4F2B522}" type="datetime1">
              <a:rPr lang="en-US" smtClean="0"/>
              <a:t>6/1/18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95094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51C8AC-A08E-7A48-B47B-9253D726845C}" type="datetime1">
              <a:rPr lang="en-US" smtClean="0"/>
              <a:t>6/1/18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410547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3BEB6-C767-D740-B936-15271875789E}" type="datetime1">
              <a:rPr lang="en-US" smtClean="0"/>
              <a:t>6/1/18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FEECB-4008-5E46-9EEC-BD7E66EAFAF0}" type="slidenum">
              <a:rPr lang="en-US" smtClean="0"/>
              <a:t>‹#›</a:t>
            </a:fld>
            <a:endParaRPr lang="en-US"/>
          </a:p>
        </p:txBody>
      </p:sp>
      <p:sp>
        <p:nvSpPr>
          <p:cNvPr id="5" name="Rectangle 4"/>
          <p:cNvSpPr/>
          <p:nvPr/>
        </p:nvSpPr>
        <p:spPr>
          <a:xfrm>
            <a:off x="0" y="6565900"/>
            <a:ext cx="7112000" cy="274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Tree>
    <p:extLst>
      <p:ext uri="{BB962C8B-B14F-4D97-AF65-F5344CB8AC3E}">
        <p14:creationId xmlns:p14="http://schemas.microsoft.com/office/powerpoint/2010/main" val="339836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FDA9813-38BB-0049-BA28-46F65FE7F46A}" type="datetime1">
              <a:rPr lang="en-US" smtClean="0"/>
              <a:t>6/1/18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683201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889907"/>
          </a:xfrm>
          <a:prstGeom prst="rect">
            <a:avLst/>
          </a:prstGeom>
          <a:solidFill>
            <a:srgbClr val="002164"/>
          </a:solidFill>
          <a:ln>
            <a:solidFill>
              <a:srgbClr val="003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395A"/>
                </a:solidFill>
              </a:ln>
            </a:endParaRPr>
          </a:p>
        </p:txBody>
      </p:sp>
      <p:sp>
        <p:nvSpPr>
          <p:cNvPr id="2" name="Title Placeholder 1"/>
          <p:cNvSpPr>
            <a:spLocks noGrp="1"/>
          </p:cNvSpPr>
          <p:nvPr>
            <p:ph type="title"/>
          </p:nvPr>
        </p:nvSpPr>
        <p:spPr>
          <a:xfrm>
            <a:off x="609600" y="119512"/>
            <a:ext cx="10972800" cy="77039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208315"/>
            <a:ext cx="10972800" cy="49178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66F1BBF-F12A-8B40-AE96-7C241B692E6B}" type="datetime1">
              <a:rPr lang="en-US" smtClean="0"/>
              <a:t>6/1/18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160000" y="6345772"/>
            <a:ext cx="1422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93FEECB-4008-5E46-9EEC-BD7E66EAFAF0}" type="slidenum">
              <a:rPr lang="en-US" smtClean="0"/>
              <a:t>‹#›</a:t>
            </a:fld>
            <a:endParaRPr lang="en-US"/>
          </a:p>
        </p:txBody>
      </p:sp>
      <p:sp>
        <p:nvSpPr>
          <p:cNvPr id="7" name="Rectangle 1"/>
          <p:cNvSpPr>
            <a:spLocks noChangeArrowheads="1"/>
          </p:cNvSpPr>
          <p:nvPr/>
        </p:nvSpPr>
        <p:spPr bwMode="auto">
          <a:xfrm>
            <a:off x="0" y="-138500"/>
            <a:ext cx="1865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350" b="0" i="0" u="none" strike="noStrike" cap="none" normalizeH="0" baseline="0" dirty="0">
                <a:ln>
                  <a:noFill/>
                </a:ln>
                <a:solidFill>
                  <a:schemeClr val="tx1"/>
                </a:solidFill>
                <a:effectLst/>
                <a:latin typeface="Arial" charset="0"/>
                <a:cs typeface="Arial" charset="0"/>
              </a:rPr>
              <a:t> </a:t>
            </a:r>
          </a:p>
        </p:txBody>
      </p:sp>
    </p:spTree>
    <p:extLst>
      <p:ext uri="{BB962C8B-B14F-4D97-AF65-F5344CB8AC3E}">
        <p14:creationId xmlns:p14="http://schemas.microsoft.com/office/powerpoint/2010/main" val="1811685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85800" rtl="0" eaLnBrk="1" latinLnBrk="0" hangingPunct="1">
        <a:spcBef>
          <a:spcPct val="0"/>
        </a:spcBef>
        <a:buNone/>
        <a:defRPr sz="2800" b="1" kern="1200">
          <a:solidFill>
            <a:schemeClr val="bg1"/>
          </a:solidFill>
          <a:latin typeface="+mj-lt"/>
          <a:ea typeface="+mj-ea"/>
          <a:cs typeface="+mj-cs"/>
        </a:defRPr>
      </a:lvl1pPr>
    </p:titleStyle>
    <p:body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6BDB4F5-0B26-C642-98A7-E357D85C5642}" type="datetime1">
              <a:rPr lang="en-US" smtClean="0"/>
              <a:t>6/1/18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6E8CE-B7CE-43D4-84E6-9C93D37421A8}" type="slidenum">
              <a:rPr lang="en-US" smtClean="0"/>
              <a:t>‹#›</a:t>
            </a:fld>
            <a:endParaRPr lang="en-US"/>
          </a:p>
        </p:txBody>
      </p:sp>
      <p:sp>
        <p:nvSpPr>
          <p:cNvPr id="8" name="Rectangle 7"/>
          <p:cNvSpPr/>
          <p:nvPr/>
        </p:nvSpPr>
        <p:spPr>
          <a:xfrm>
            <a:off x="0" y="0"/>
            <a:ext cx="12192000" cy="571500"/>
          </a:xfrm>
          <a:prstGeom prst="rect">
            <a:avLst/>
          </a:prstGeom>
          <a:solidFill>
            <a:srgbClr val="002164"/>
          </a:solidFill>
          <a:ln>
            <a:solidFill>
              <a:srgbClr val="003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60217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85800" rtl="0" eaLnBrk="1" latinLnBrk="0" hangingPunct="1">
        <a:spcBef>
          <a:spcPct val="0"/>
        </a:spcBef>
        <a:buNone/>
        <a:defRPr sz="2800" b="1" kern="1200">
          <a:solidFill>
            <a:schemeClr val="tx1"/>
          </a:solidFill>
          <a:latin typeface="+mj-lt"/>
          <a:ea typeface="+mj-ea"/>
          <a:cs typeface="+mj-cs"/>
        </a:defRPr>
      </a:lvl1pPr>
    </p:titleStyle>
    <p:body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5ADBC-25EA-6647-829A-912B15E3B5CF}"/>
              </a:ext>
            </a:extLst>
          </p:cNvPr>
          <p:cNvSpPr>
            <a:spLocks noGrp="1"/>
          </p:cNvSpPr>
          <p:nvPr>
            <p:ph type="ctrTitle"/>
          </p:nvPr>
        </p:nvSpPr>
        <p:spPr>
          <a:xfrm>
            <a:off x="914400" y="934088"/>
            <a:ext cx="10363200" cy="1470025"/>
          </a:xfrm>
        </p:spPr>
        <p:txBody>
          <a:bodyPr/>
          <a:lstStyle/>
          <a:p>
            <a:r>
              <a:rPr lang="en-US" dirty="0"/>
              <a:t>An Examination of Recipes from Around the World</a:t>
            </a:r>
          </a:p>
        </p:txBody>
      </p:sp>
      <p:sp>
        <p:nvSpPr>
          <p:cNvPr id="5" name="Subtitle 4">
            <a:extLst>
              <a:ext uri="{FF2B5EF4-FFF2-40B4-BE49-F238E27FC236}">
                <a16:creationId xmlns:a16="http://schemas.microsoft.com/office/drawing/2014/main" id="{7B51C8A2-5708-DB4A-BCF0-0DBA681B48F6}"/>
              </a:ext>
            </a:extLst>
          </p:cNvPr>
          <p:cNvSpPr>
            <a:spLocks noGrp="1"/>
          </p:cNvSpPr>
          <p:nvPr>
            <p:ph type="subTitle" idx="1"/>
          </p:nvPr>
        </p:nvSpPr>
        <p:spPr>
          <a:xfrm>
            <a:off x="914400" y="3886200"/>
            <a:ext cx="4175760" cy="1752600"/>
          </a:xfrm>
        </p:spPr>
        <p:txBody>
          <a:bodyPr/>
          <a:lstStyle/>
          <a:p>
            <a:r>
              <a:rPr lang="en-US" dirty="0">
                <a:solidFill>
                  <a:schemeClr val="tx1">
                    <a:lumMod val="65000"/>
                    <a:lumOff val="35000"/>
                  </a:schemeClr>
                </a:solidFill>
              </a:rPr>
              <a:t>Benjamin W. Sturm</a:t>
            </a:r>
          </a:p>
          <a:p>
            <a:r>
              <a:rPr lang="en-US" dirty="0">
                <a:solidFill>
                  <a:schemeClr val="tx1">
                    <a:lumMod val="65000"/>
                    <a:lumOff val="35000"/>
                  </a:schemeClr>
                </a:solidFill>
              </a:rPr>
              <a:t>bwsturm@gmail.com</a:t>
            </a:r>
          </a:p>
          <a:p>
            <a:r>
              <a:rPr lang="en-US">
                <a:solidFill>
                  <a:schemeClr val="tx1">
                    <a:lumMod val="65000"/>
                    <a:lumOff val="35000"/>
                  </a:schemeClr>
                </a:solidFill>
              </a:rPr>
              <a:t>June 1, </a:t>
            </a:r>
            <a:r>
              <a:rPr lang="en-US" dirty="0">
                <a:solidFill>
                  <a:schemeClr val="tx1">
                    <a:lumMod val="65000"/>
                    <a:lumOff val="35000"/>
                  </a:schemeClr>
                </a:solidFill>
              </a:rPr>
              <a:t>2018</a:t>
            </a:r>
          </a:p>
        </p:txBody>
      </p:sp>
      <p:pic>
        <p:nvPicPr>
          <p:cNvPr id="3" name="Picture 2">
            <a:extLst>
              <a:ext uri="{FF2B5EF4-FFF2-40B4-BE49-F238E27FC236}">
                <a16:creationId xmlns:a16="http://schemas.microsoft.com/office/drawing/2014/main" id="{1C390013-84A7-2D46-AD83-FF660F44C14E}"/>
              </a:ext>
            </a:extLst>
          </p:cNvPr>
          <p:cNvPicPr>
            <a:picLocks noChangeAspect="1"/>
          </p:cNvPicPr>
          <p:nvPr/>
        </p:nvPicPr>
        <p:blipFill>
          <a:blip r:embed="rId3"/>
          <a:stretch>
            <a:fillRect/>
          </a:stretch>
        </p:blipFill>
        <p:spPr>
          <a:xfrm>
            <a:off x="5090160" y="2470150"/>
            <a:ext cx="5612130" cy="3741420"/>
          </a:xfrm>
          <a:prstGeom prst="rect">
            <a:avLst/>
          </a:prstGeom>
        </p:spPr>
      </p:pic>
    </p:spTree>
    <p:extLst>
      <p:ext uri="{BB962C8B-B14F-4D97-AF65-F5344CB8AC3E}">
        <p14:creationId xmlns:p14="http://schemas.microsoft.com/office/powerpoint/2010/main" val="123942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263B-6255-5F43-8205-80C5FE46FDAD}"/>
              </a:ext>
            </a:extLst>
          </p:cNvPr>
          <p:cNvSpPr>
            <a:spLocks noGrp="1"/>
          </p:cNvSpPr>
          <p:nvPr>
            <p:ph type="title"/>
          </p:nvPr>
        </p:nvSpPr>
        <p:spPr/>
        <p:txBody>
          <a:bodyPr>
            <a:normAutofit fontScale="90000"/>
          </a:bodyPr>
          <a:lstStyle/>
          <a:p>
            <a:r>
              <a:rPr lang="en-US" dirty="0"/>
              <a:t>Appendix: A plot demonstrating the ingredients most strongly associated with the first two principal components</a:t>
            </a:r>
          </a:p>
        </p:txBody>
      </p:sp>
      <p:pic>
        <p:nvPicPr>
          <p:cNvPr id="6" name="Content Placeholder 5">
            <a:extLst>
              <a:ext uri="{FF2B5EF4-FFF2-40B4-BE49-F238E27FC236}">
                <a16:creationId xmlns:a16="http://schemas.microsoft.com/office/drawing/2014/main" id="{3EC143E0-4851-7341-8C66-1733D19E1F3E}"/>
              </a:ext>
            </a:extLst>
          </p:cNvPr>
          <p:cNvPicPr>
            <a:picLocks noGrp="1" noChangeAspect="1"/>
          </p:cNvPicPr>
          <p:nvPr>
            <p:ph idx="1"/>
          </p:nvPr>
        </p:nvPicPr>
        <p:blipFill>
          <a:blip r:embed="rId3"/>
          <a:stretch>
            <a:fillRect/>
          </a:stretch>
        </p:blipFill>
        <p:spPr>
          <a:xfrm>
            <a:off x="2667001" y="1115086"/>
            <a:ext cx="6857999" cy="5486400"/>
          </a:xfrm>
        </p:spPr>
      </p:pic>
      <p:sp>
        <p:nvSpPr>
          <p:cNvPr id="4" name="Slide Number Placeholder 3">
            <a:extLst>
              <a:ext uri="{FF2B5EF4-FFF2-40B4-BE49-F238E27FC236}">
                <a16:creationId xmlns:a16="http://schemas.microsoft.com/office/drawing/2014/main" id="{49D95B7D-6637-9D4E-A60B-CAA628E1CE90}"/>
              </a:ext>
            </a:extLst>
          </p:cNvPr>
          <p:cNvSpPr>
            <a:spLocks noGrp="1"/>
          </p:cNvSpPr>
          <p:nvPr>
            <p:ph type="sldNum" sz="quarter" idx="12"/>
          </p:nvPr>
        </p:nvSpPr>
        <p:spPr/>
        <p:txBody>
          <a:bodyPr/>
          <a:lstStyle/>
          <a:p>
            <a:fld id="{393FEECB-4008-5E46-9EEC-BD7E66EAFAF0}" type="slidenum">
              <a:rPr lang="en-US" smtClean="0"/>
              <a:t>10</a:t>
            </a:fld>
            <a:endParaRPr lang="en-US"/>
          </a:p>
        </p:txBody>
      </p:sp>
    </p:spTree>
    <p:extLst>
      <p:ext uri="{BB962C8B-B14F-4D97-AF65-F5344CB8AC3E}">
        <p14:creationId xmlns:p14="http://schemas.microsoft.com/office/powerpoint/2010/main" val="13641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3A0295-6C8A-024E-A13F-94CB6C6D11F8}"/>
              </a:ext>
            </a:extLst>
          </p:cNvPr>
          <p:cNvSpPr>
            <a:spLocks noGrp="1"/>
          </p:cNvSpPr>
          <p:nvPr>
            <p:ph type="title"/>
          </p:nvPr>
        </p:nvSpPr>
        <p:spPr/>
        <p:txBody>
          <a:bodyPr>
            <a:normAutofit fontScale="90000"/>
          </a:bodyPr>
          <a:lstStyle/>
          <a:p>
            <a:r>
              <a:rPr lang="en-US" dirty="0"/>
              <a:t>Appendix: The goal of my project was to use data science to gain insights of cuisines from around the world.</a:t>
            </a:r>
          </a:p>
        </p:txBody>
      </p:sp>
      <p:sp>
        <p:nvSpPr>
          <p:cNvPr id="13" name="Text Placeholder 12">
            <a:extLst>
              <a:ext uri="{FF2B5EF4-FFF2-40B4-BE49-F238E27FC236}">
                <a16:creationId xmlns:a16="http://schemas.microsoft.com/office/drawing/2014/main" id="{BD22BBE1-0AFA-0C43-BCEC-11FCDB7B4C8C}"/>
              </a:ext>
            </a:extLst>
          </p:cNvPr>
          <p:cNvSpPr>
            <a:spLocks noGrp="1"/>
          </p:cNvSpPr>
          <p:nvPr>
            <p:ph type="body" idx="1"/>
          </p:nvPr>
        </p:nvSpPr>
        <p:spPr>
          <a:xfrm>
            <a:off x="609600" y="1329373"/>
            <a:ext cx="5386917" cy="639762"/>
          </a:xfrm>
        </p:spPr>
        <p:txBody>
          <a:bodyPr>
            <a:normAutofit/>
          </a:bodyPr>
          <a:lstStyle/>
          <a:p>
            <a:r>
              <a:rPr lang="en-US" sz="2400" dirty="0"/>
              <a:t>Questions I wanted to explore:</a:t>
            </a:r>
          </a:p>
        </p:txBody>
      </p:sp>
      <p:sp>
        <p:nvSpPr>
          <p:cNvPr id="10" name="Content Placeholder 9">
            <a:extLst>
              <a:ext uri="{FF2B5EF4-FFF2-40B4-BE49-F238E27FC236}">
                <a16:creationId xmlns:a16="http://schemas.microsoft.com/office/drawing/2014/main" id="{33B8560E-B1E2-0C4D-9B17-A938D59A74DD}"/>
              </a:ext>
            </a:extLst>
          </p:cNvPr>
          <p:cNvSpPr>
            <a:spLocks noGrp="1"/>
          </p:cNvSpPr>
          <p:nvPr>
            <p:ph sz="half" idx="2"/>
          </p:nvPr>
        </p:nvSpPr>
        <p:spPr/>
        <p:txBody>
          <a:bodyPr/>
          <a:lstStyle/>
          <a:p>
            <a:r>
              <a:rPr lang="en-US" sz="2200" dirty="0"/>
              <a:t>Which cuisines are most similar and which are most different?</a:t>
            </a:r>
          </a:p>
          <a:p>
            <a:endParaRPr lang="en-US" sz="2200" dirty="0"/>
          </a:p>
          <a:p>
            <a:r>
              <a:rPr lang="en-US" sz="2200" dirty="0"/>
              <a:t>Are there any unexpected relationships?</a:t>
            </a:r>
          </a:p>
          <a:p>
            <a:endParaRPr lang="en-US" sz="2200" dirty="0"/>
          </a:p>
          <a:p>
            <a:r>
              <a:rPr lang="en-US" sz="2200" dirty="0"/>
              <a:t>Can we use topic modeling to separate out different cuisines?</a:t>
            </a:r>
          </a:p>
          <a:p>
            <a:r>
              <a:rPr lang="en-US" dirty="0"/>
              <a:t>	</a:t>
            </a:r>
          </a:p>
        </p:txBody>
      </p:sp>
      <p:sp>
        <p:nvSpPr>
          <p:cNvPr id="4" name="Slide Number Placeholder 3">
            <a:extLst>
              <a:ext uri="{FF2B5EF4-FFF2-40B4-BE49-F238E27FC236}">
                <a16:creationId xmlns:a16="http://schemas.microsoft.com/office/drawing/2014/main" id="{F8DFA145-05C0-F446-9DF5-277E7C9D6B95}"/>
              </a:ext>
            </a:extLst>
          </p:cNvPr>
          <p:cNvSpPr>
            <a:spLocks noGrp="1"/>
          </p:cNvSpPr>
          <p:nvPr>
            <p:ph type="sldNum" sz="quarter" idx="12"/>
          </p:nvPr>
        </p:nvSpPr>
        <p:spPr/>
        <p:txBody>
          <a:bodyPr/>
          <a:lstStyle/>
          <a:p>
            <a:fld id="{1D86E8CE-B7CE-43D4-84E6-9C93D37421A8}" type="slidenum">
              <a:rPr lang="en-US" smtClean="0"/>
              <a:t>11</a:t>
            </a:fld>
            <a:endParaRPr lang="en-US"/>
          </a:p>
        </p:txBody>
      </p:sp>
      <p:cxnSp>
        <p:nvCxnSpPr>
          <p:cNvPr id="6" name="Straight Arrow Connector 5">
            <a:extLst>
              <a:ext uri="{FF2B5EF4-FFF2-40B4-BE49-F238E27FC236}">
                <a16:creationId xmlns:a16="http://schemas.microsoft.com/office/drawing/2014/main" id="{B8E8259E-FBB8-8345-BB1D-00F9563E402F}"/>
              </a:ext>
            </a:extLst>
          </p:cNvPr>
          <p:cNvCxnSpPr>
            <a:cxnSpLocks/>
          </p:cNvCxnSpPr>
          <p:nvPr/>
        </p:nvCxnSpPr>
        <p:spPr>
          <a:xfrm flipV="1">
            <a:off x="6929180" y="1746504"/>
            <a:ext cx="0" cy="40088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7E20497-DE02-C546-A001-BA7748BA6E26}"/>
              </a:ext>
            </a:extLst>
          </p:cNvPr>
          <p:cNvCxnSpPr>
            <a:cxnSpLocks/>
          </p:cNvCxnSpPr>
          <p:nvPr/>
        </p:nvCxnSpPr>
        <p:spPr>
          <a:xfrm>
            <a:off x="6929180" y="5755341"/>
            <a:ext cx="465322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73191E-F51B-1742-A404-CADEC843D0E7}"/>
              </a:ext>
            </a:extLst>
          </p:cNvPr>
          <p:cNvSpPr txBox="1"/>
          <p:nvPr/>
        </p:nvSpPr>
        <p:spPr>
          <a:xfrm>
            <a:off x="10195560" y="5865891"/>
            <a:ext cx="987552" cy="307777"/>
          </a:xfrm>
          <a:prstGeom prst="rect">
            <a:avLst/>
          </a:prstGeom>
          <a:noFill/>
        </p:spPr>
        <p:txBody>
          <a:bodyPr wrap="square" rtlCol="0">
            <a:spAutoFit/>
          </a:bodyPr>
          <a:lstStyle/>
          <a:p>
            <a:r>
              <a:rPr lang="en-US" sz="1400" b="1" dirty="0"/>
              <a:t>spicy</a:t>
            </a:r>
          </a:p>
        </p:txBody>
      </p:sp>
      <p:sp>
        <p:nvSpPr>
          <p:cNvPr id="17" name="TextBox 16">
            <a:extLst>
              <a:ext uri="{FF2B5EF4-FFF2-40B4-BE49-F238E27FC236}">
                <a16:creationId xmlns:a16="http://schemas.microsoft.com/office/drawing/2014/main" id="{5A388314-9AD4-1245-9FB8-A8F1D185978A}"/>
              </a:ext>
            </a:extLst>
          </p:cNvPr>
          <p:cNvSpPr txBox="1"/>
          <p:nvPr/>
        </p:nvSpPr>
        <p:spPr>
          <a:xfrm rot="16200000">
            <a:off x="6065353" y="2537364"/>
            <a:ext cx="987552" cy="307777"/>
          </a:xfrm>
          <a:prstGeom prst="rect">
            <a:avLst/>
          </a:prstGeom>
          <a:noFill/>
        </p:spPr>
        <p:txBody>
          <a:bodyPr wrap="square" rtlCol="0">
            <a:spAutoFit/>
          </a:bodyPr>
          <a:lstStyle/>
          <a:p>
            <a:r>
              <a:rPr lang="en-US" sz="1400" b="1" dirty="0"/>
              <a:t>savory</a:t>
            </a:r>
          </a:p>
        </p:txBody>
      </p:sp>
      <p:pic>
        <p:nvPicPr>
          <p:cNvPr id="16" name="Picture 15">
            <a:extLst>
              <a:ext uri="{FF2B5EF4-FFF2-40B4-BE49-F238E27FC236}">
                <a16:creationId xmlns:a16="http://schemas.microsoft.com/office/drawing/2014/main" id="{56DD885D-5EF2-C54A-A984-EE68F286BA97}"/>
              </a:ext>
            </a:extLst>
          </p:cNvPr>
          <p:cNvPicPr>
            <a:picLocks noChangeAspect="1"/>
          </p:cNvPicPr>
          <p:nvPr/>
        </p:nvPicPr>
        <p:blipFill>
          <a:blip r:embed="rId3"/>
          <a:stretch>
            <a:fillRect/>
          </a:stretch>
        </p:blipFill>
        <p:spPr>
          <a:xfrm>
            <a:off x="7172549" y="2378897"/>
            <a:ext cx="936325" cy="624709"/>
          </a:xfrm>
          <a:prstGeom prst="rect">
            <a:avLst/>
          </a:prstGeom>
        </p:spPr>
      </p:pic>
      <p:pic>
        <p:nvPicPr>
          <p:cNvPr id="23" name="Picture 22">
            <a:extLst>
              <a:ext uri="{FF2B5EF4-FFF2-40B4-BE49-F238E27FC236}">
                <a16:creationId xmlns:a16="http://schemas.microsoft.com/office/drawing/2014/main" id="{A8E3C242-091D-994C-BCEC-B7D5C51C76D2}"/>
              </a:ext>
            </a:extLst>
          </p:cNvPr>
          <p:cNvPicPr>
            <a:picLocks noChangeAspect="1"/>
          </p:cNvPicPr>
          <p:nvPr/>
        </p:nvPicPr>
        <p:blipFill>
          <a:blip r:embed="rId4"/>
          <a:stretch>
            <a:fillRect/>
          </a:stretch>
        </p:blipFill>
        <p:spPr>
          <a:xfrm>
            <a:off x="10376566" y="2325783"/>
            <a:ext cx="806546" cy="806546"/>
          </a:xfrm>
          <a:prstGeom prst="rect">
            <a:avLst/>
          </a:prstGeom>
        </p:spPr>
      </p:pic>
      <p:pic>
        <p:nvPicPr>
          <p:cNvPr id="27" name="Picture 26">
            <a:extLst>
              <a:ext uri="{FF2B5EF4-FFF2-40B4-BE49-F238E27FC236}">
                <a16:creationId xmlns:a16="http://schemas.microsoft.com/office/drawing/2014/main" id="{BCEC01B1-6BAE-054C-80CE-50E9692C19C5}"/>
              </a:ext>
            </a:extLst>
          </p:cNvPr>
          <p:cNvPicPr>
            <a:picLocks noChangeAspect="1"/>
          </p:cNvPicPr>
          <p:nvPr/>
        </p:nvPicPr>
        <p:blipFill>
          <a:blip r:embed="rId5"/>
          <a:stretch>
            <a:fillRect/>
          </a:stretch>
        </p:blipFill>
        <p:spPr>
          <a:xfrm>
            <a:off x="8723377" y="3072262"/>
            <a:ext cx="1049626" cy="667785"/>
          </a:xfrm>
          <a:prstGeom prst="rect">
            <a:avLst/>
          </a:prstGeom>
        </p:spPr>
      </p:pic>
      <p:pic>
        <p:nvPicPr>
          <p:cNvPr id="29" name="Picture 28">
            <a:extLst>
              <a:ext uri="{FF2B5EF4-FFF2-40B4-BE49-F238E27FC236}">
                <a16:creationId xmlns:a16="http://schemas.microsoft.com/office/drawing/2014/main" id="{190F2293-EC84-BA47-9A9E-EE4B42141BCA}"/>
              </a:ext>
            </a:extLst>
          </p:cNvPr>
          <p:cNvPicPr>
            <a:picLocks noChangeAspect="1"/>
          </p:cNvPicPr>
          <p:nvPr/>
        </p:nvPicPr>
        <p:blipFill>
          <a:blip r:embed="rId6"/>
          <a:stretch>
            <a:fillRect/>
          </a:stretch>
        </p:blipFill>
        <p:spPr>
          <a:xfrm>
            <a:off x="7068579" y="4956395"/>
            <a:ext cx="1027459" cy="688397"/>
          </a:xfrm>
          <a:prstGeom prst="rect">
            <a:avLst/>
          </a:prstGeom>
        </p:spPr>
      </p:pic>
      <p:sp>
        <p:nvSpPr>
          <p:cNvPr id="30" name="TextBox 29">
            <a:extLst>
              <a:ext uri="{FF2B5EF4-FFF2-40B4-BE49-F238E27FC236}">
                <a16:creationId xmlns:a16="http://schemas.microsoft.com/office/drawing/2014/main" id="{D06E0FCE-DE98-1745-B9EB-ED44402F3749}"/>
              </a:ext>
            </a:extLst>
          </p:cNvPr>
          <p:cNvSpPr txBox="1"/>
          <p:nvPr/>
        </p:nvSpPr>
        <p:spPr>
          <a:xfrm>
            <a:off x="7176482" y="2126707"/>
            <a:ext cx="928459" cy="246221"/>
          </a:xfrm>
          <a:prstGeom prst="rect">
            <a:avLst/>
          </a:prstGeom>
          <a:noFill/>
        </p:spPr>
        <p:txBody>
          <a:bodyPr wrap="none" rtlCol="0">
            <a:spAutoFit/>
          </a:bodyPr>
          <a:lstStyle/>
          <a:p>
            <a:r>
              <a:rPr lang="en-US" sz="1000" b="1" dirty="0"/>
              <a:t>Fish and chips</a:t>
            </a:r>
          </a:p>
        </p:txBody>
      </p:sp>
      <p:sp>
        <p:nvSpPr>
          <p:cNvPr id="31" name="TextBox 30">
            <a:extLst>
              <a:ext uri="{FF2B5EF4-FFF2-40B4-BE49-F238E27FC236}">
                <a16:creationId xmlns:a16="http://schemas.microsoft.com/office/drawing/2014/main" id="{E9A1D29D-65BE-B940-B925-02E1673994D2}"/>
              </a:ext>
            </a:extLst>
          </p:cNvPr>
          <p:cNvSpPr txBox="1"/>
          <p:nvPr/>
        </p:nvSpPr>
        <p:spPr>
          <a:xfrm>
            <a:off x="9015594" y="2808389"/>
            <a:ext cx="484428" cy="246221"/>
          </a:xfrm>
          <a:prstGeom prst="rect">
            <a:avLst/>
          </a:prstGeom>
          <a:noFill/>
        </p:spPr>
        <p:txBody>
          <a:bodyPr wrap="none" rtlCol="0">
            <a:spAutoFit/>
          </a:bodyPr>
          <a:lstStyle/>
          <a:p>
            <a:r>
              <a:rPr lang="en-US" sz="1000" b="1" dirty="0"/>
              <a:t>Tacos</a:t>
            </a:r>
          </a:p>
        </p:txBody>
      </p:sp>
      <p:sp>
        <p:nvSpPr>
          <p:cNvPr id="33" name="TextBox 32">
            <a:extLst>
              <a:ext uri="{FF2B5EF4-FFF2-40B4-BE49-F238E27FC236}">
                <a16:creationId xmlns:a16="http://schemas.microsoft.com/office/drawing/2014/main" id="{13411283-D47A-1E40-92D6-57765696423E}"/>
              </a:ext>
            </a:extLst>
          </p:cNvPr>
          <p:cNvSpPr txBox="1"/>
          <p:nvPr/>
        </p:nvSpPr>
        <p:spPr>
          <a:xfrm>
            <a:off x="10376566" y="1925673"/>
            <a:ext cx="1067994" cy="400110"/>
          </a:xfrm>
          <a:prstGeom prst="rect">
            <a:avLst/>
          </a:prstGeom>
          <a:noFill/>
        </p:spPr>
        <p:txBody>
          <a:bodyPr wrap="square" rtlCol="0">
            <a:spAutoFit/>
          </a:bodyPr>
          <a:lstStyle/>
          <a:p>
            <a:r>
              <a:rPr lang="en-US" sz="1000" b="1" dirty="0"/>
              <a:t>Spicy chicken curry</a:t>
            </a:r>
          </a:p>
        </p:txBody>
      </p:sp>
      <p:sp>
        <p:nvSpPr>
          <p:cNvPr id="34" name="TextBox 33">
            <a:extLst>
              <a:ext uri="{FF2B5EF4-FFF2-40B4-BE49-F238E27FC236}">
                <a16:creationId xmlns:a16="http://schemas.microsoft.com/office/drawing/2014/main" id="{850871A7-5510-064B-9756-8EBC9D48526D}"/>
              </a:ext>
            </a:extLst>
          </p:cNvPr>
          <p:cNvSpPr txBox="1"/>
          <p:nvPr/>
        </p:nvSpPr>
        <p:spPr>
          <a:xfrm>
            <a:off x="7147734" y="4730506"/>
            <a:ext cx="869149" cy="246221"/>
          </a:xfrm>
          <a:prstGeom prst="rect">
            <a:avLst/>
          </a:prstGeom>
          <a:noFill/>
        </p:spPr>
        <p:txBody>
          <a:bodyPr wrap="none" rtlCol="0">
            <a:spAutoFit/>
          </a:bodyPr>
          <a:lstStyle/>
          <a:p>
            <a:r>
              <a:rPr lang="en-US" sz="1000" b="1" dirty="0"/>
              <a:t>Crème </a:t>
            </a:r>
            <a:r>
              <a:rPr lang="en-US" sz="1000" b="1" dirty="0" err="1"/>
              <a:t>brulle</a:t>
            </a:r>
            <a:endParaRPr lang="en-US" sz="1000" b="1" dirty="0"/>
          </a:p>
        </p:txBody>
      </p:sp>
    </p:spTree>
    <p:extLst>
      <p:ext uri="{BB962C8B-B14F-4D97-AF65-F5344CB8AC3E}">
        <p14:creationId xmlns:p14="http://schemas.microsoft.com/office/powerpoint/2010/main" val="126313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0" grpId="0"/>
      <p:bldP spid="31"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3A0295-6C8A-024E-A13F-94CB6C6D11F8}"/>
              </a:ext>
            </a:extLst>
          </p:cNvPr>
          <p:cNvSpPr>
            <a:spLocks noGrp="1"/>
          </p:cNvSpPr>
          <p:nvPr>
            <p:ph type="title"/>
          </p:nvPr>
        </p:nvSpPr>
        <p:spPr/>
        <p:txBody>
          <a:bodyPr>
            <a:normAutofit fontScale="90000"/>
          </a:bodyPr>
          <a:lstStyle/>
          <a:p>
            <a:r>
              <a:rPr lang="en-US" dirty="0"/>
              <a:t>The goal of my project was to use data science to gain insights of cuisines from around the world.</a:t>
            </a:r>
          </a:p>
        </p:txBody>
      </p:sp>
      <p:sp>
        <p:nvSpPr>
          <p:cNvPr id="13" name="Text Placeholder 12">
            <a:extLst>
              <a:ext uri="{FF2B5EF4-FFF2-40B4-BE49-F238E27FC236}">
                <a16:creationId xmlns:a16="http://schemas.microsoft.com/office/drawing/2014/main" id="{BD22BBE1-0AFA-0C43-BCEC-11FCDB7B4C8C}"/>
              </a:ext>
            </a:extLst>
          </p:cNvPr>
          <p:cNvSpPr>
            <a:spLocks noGrp="1"/>
          </p:cNvSpPr>
          <p:nvPr>
            <p:ph type="body" idx="1"/>
          </p:nvPr>
        </p:nvSpPr>
        <p:spPr>
          <a:xfrm>
            <a:off x="609600" y="1329373"/>
            <a:ext cx="5386917" cy="639762"/>
          </a:xfrm>
        </p:spPr>
        <p:txBody>
          <a:bodyPr>
            <a:normAutofit/>
          </a:bodyPr>
          <a:lstStyle/>
          <a:p>
            <a:r>
              <a:rPr lang="en-US" sz="2400" dirty="0"/>
              <a:t>Questions I wanted to explore:</a:t>
            </a:r>
          </a:p>
        </p:txBody>
      </p:sp>
      <p:sp>
        <p:nvSpPr>
          <p:cNvPr id="10" name="Content Placeholder 9">
            <a:extLst>
              <a:ext uri="{FF2B5EF4-FFF2-40B4-BE49-F238E27FC236}">
                <a16:creationId xmlns:a16="http://schemas.microsoft.com/office/drawing/2014/main" id="{33B8560E-B1E2-0C4D-9B17-A938D59A74DD}"/>
              </a:ext>
            </a:extLst>
          </p:cNvPr>
          <p:cNvSpPr>
            <a:spLocks noGrp="1"/>
          </p:cNvSpPr>
          <p:nvPr>
            <p:ph sz="half" idx="2"/>
          </p:nvPr>
        </p:nvSpPr>
        <p:spPr>
          <a:xfrm>
            <a:off x="609600" y="2275459"/>
            <a:ext cx="10381488" cy="3951288"/>
          </a:xfrm>
        </p:spPr>
        <p:txBody>
          <a:bodyPr/>
          <a:lstStyle/>
          <a:p>
            <a:r>
              <a:rPr lang="en-US" sz="2200" dirty="0"/>
              <a:t>Which cuisines are most similar and which are most different?</a:t>
            </a:r>
          </a:p>
          <a:p>
            <a:endParaRPr lang="en-US" sz="2200" dirty="0"/>
          </a:p>
          <a:p>
            <a:r>
              <a:rPr lang="en-US" sz="2200" dirty="0"/>
              <a:t>Are there any unexpected relationships?</a:t>
            </a:r>
          </a:p>
          <a:p>
            <a:endParaRPr lang="en-US" sz="2200" dirty="0"/>
          </a:p>
          <a:p>
            <a:r>
              <a:rPr lang="en-US" sz="2200" dirty="0"/>
              <a:t>Can we use topic modeling to separate out different cuisines?</a:t>
            </a:r>
          </a:p>
          <a:p>
            <a:r>
              <a:rPr lang="en-US" dirty="0"/>
              <a:t>	</a:t>
            </a:r>
          </a:p>
        </p:txBody>
      </p:sp>
      <p:sp>
        <p:nvSpPr>
          <p:cNvPr id="4" name="Slide Number Placeholder 3">
            <a:extLst>
              <a:ext uri="{FF2B5EF4-FFF2-40B4-BE49-F238E27FC236}">
                <a16:creationId xmlns:a16="http://schemas.microsoft.com/office/drawing/2014/main" id="{F8DFA145-05C0-F446-9DF5-277E7C9D6B95}"/>
              </a:ext>
            </a:extLst>
          </p:cNvPr>
          <p:cNvSpPr>
            <a:spLocks noGrp="1"/>
          </p:cNvSpPr>
          <p:nvPr>
            <p:ph type="sldNum" sz="quarter" idx="12"/>
          </p:nvPr>
        </p:nvSpPr>
        <p:spPr/>
        <p:txBody>
          <a:bodyPr/>
          <a:lstStyle/>
          <a:p>
            <a:fld id="{1D86E8CE-B7CE-43D4-84E6-9C93D37421A8}" type="slidenum">
              <a:rPr lang="en-US" smtClean="0"/>
              <a:t>2</a:t>
            </a:fld>
            <a:endParaRPr lang="en-US"/>
          </a:p>
        </p:txBody>
      </p:sp>
    </p:spTree>
    <p:extLst>
      <p:ext uri="{BB962C8B-B14F-4D97-AF65-F5344CB8AC3E}">
        <p14:creationId xmlns:p14="http://schemas.microsoft.com/office/powerpoint/2010/main" val="33664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6A5C-04B0-B848-BD4E-E636AD407D85}"/>
              </a:ext>
            </a:extLst>
          </p:cNvPr>
          <p:cNvSpPr>
            <a:spLocks noGrp="1"/>
          </p:cNvSpPr>
          <p:nvPr>
            <p:ph type="title"/>
          </p:nvPr>
        </p:nvSpPr>
        <p:spPr/>
        <p:txBody>
          <a:bodyPr/>
          <a:lstStyle/>
          <a:p>
            <a:r>
              <a:rPr lang="en-US" dirty="0"/>
              <a:t>In order to explore this topic, I used publicly available recipe data </a:t>
            </a:r>
          </a:p>
        </p:txBody>
      </p:sp>
      <p:sp>
        <p:nvSpPr>
          <p:cNvPr id="3" name="Text Placeholder 2">
            <a:extLst>
              <a:ext uri="{FF2B5EF4-FFF2-40B4-BE49-F238E27FC236}">
                <a16:creationId xmlns:a16="http://schemas.microsoft.com/office/drawing/2014/main" id="{2EB6C7BE-25F3-2448-BC1F-34DD98A20D3B}"/>
              </a:ext>
            </a:extLst>
          </p:cNvPr>
          <p:cNvSpPr>
            <a:spLocks noGrp="1"/>
          </p:cNvSpPr>
          <p:nvPr>
            <p:ph type="body" idx="1"/>
          </p:nvPr>
        </p:nvSpPr>
        <p:spPr>
          <a:xfrm>
            <a:off x="609600" y="929323"/>
            <a:ext cx="5386917" cy="639762"/>
          </a:xfrm>
        </p:spPr>
        <p:txBody>
          <a:bodyPr>
            <a:normAutofit/>
          </a:bodyPr>
          <a:lstStyle/>
          <a:p>
            <a:r>
              <a:rPr lang="en-US" sz="2400" dirty="0" err="1"/>
              <a:t>Yummly.com</a:t>
            </a:r>
            <a:r>
              <a:rPr lang="en-US" sz="2400" dirty="0"/>
              <a:t> API</a:t>
            </a:r>
          </a:p>
        </p:txBody>
      </p:sp>
      <p:pic>
        <p:nvPicPr>
          <p:cNvPr id="9" name="Content Placeholder 8">
            <a:extLst>
              <a:ext uri="{FF2B5EF4-FFF2-40B4-BE49-F238E27FC236}">
                <a16:creationId xmlns:a16="http://schemas.microsoft.com/office/drawing/2014/main" id="{3E35D872-706B-FA41-B9D1-0884176A1D31}"/>
              </a:ext>
            </a:extLst>
          </p:cNvPr>
          <p:cNvPicPr>
            <a:picLocks noGrp="1" noChangeAspect="1"/>
          </p:cNvPicPr>
          <p:nvPr>
            <p:ph sz="half" idx="2"/>
          </p:nvPr>
        </p:nvPicPr>
        <p:blipFill>
          <a:blip r:embed="rId3"/>
          <a:stretch>
            <a:fillRect/>
          </a:stretch>
        </p:blipFill>
        <p:spPr>
          <a:xfrm>
            <a:off x="1088136" y="1660525"/>
            <a:ext cx="3973068" cy="4572000"/>
          </a:xfrm>
        </p:spPr>
      </p:pic>
      <p:sp>
        <p:nvSpPr>
          <p:cNvPr id="5" name="Text Placeholder 4">
            <a:extLst>
              <a:ext uri="{FF2B5EF4-FFF2-40B4-BE49-F238E27FC236}">
                <a16:creationId xmlns:a16="http://schemas.microsoft.com/office/drawing/2014/main" id="{9DD8501F-949D-8E4E-AE4C-403666890F39}"/>
              </a:ext>
            </a:extLst>
          </p:cNvPr>
          <p:cNvSpPr>
            <a:spLocks noGrp="1"/>
          </p:cNvSpPr>
          <p:nvPr>
            <p:ph type="body" sz="quarter" idx="3"/>
          </p:nvPr>
        </p:nvSpPr>
        <p:spPr>
          <a:xfrm>
            <a:off x="6193369" y="929323"/>
            <a:ext cx="5389033" cy="639762"/>
          </a:xfrm>
        </p:spPr>
        <p:txBody>
          <a:bodyPr>
            <a:normAutofit/>
          </a:bodyPr>
          <a:lstStyle/>
          <a:p>
            <a:r>
              <a:rPr lang="en-US" sz="2400" dirty="0"/>
              <a:t>Data Description</a:t>
            </a:r>
          </a:p>
        </p:txBody>
      </p:sp>
      <p:graphicFrame>
        <p:nvGraphicFramePr>
          <p:cNvPr id="10" name="Content Placeholder 9">
            <a:extLst>
              <a:ext uri="{FF2B5EF4-FFF2-40B4-BE49-F238E27FC236}">
                <a16:creationId xmlns:a16="http://schemas.microsoft.com/office/drawing/2014/main" id="{AB3EC1EA-EFBE-1941-A9F5-7657304EEAB9}"/>
              </a:ext>
            </a:extLst>
          </p:cNvPr>
          <p:cNvGraphicFramePr>
            <a:graphicFrameLocks noGrp="1"/>
          </p:cNvGraphicFramePr>
          <p:nvPr>
            <p:ph sz="quarter" idx="4"/>
            <p:extLst>
              <p:ext uri="{D42A27DB-BD31-4B8C-83A1-F6EECF244321}">
                <p14:modId xmlns:p14="http://schemas.microsoft.com/office/powerpoint/2010/main" val="2423574184"/>
              </p:ext>
            </p:extLst>
          </p:nvPr>
        </p:nvGraphicFramePr>
        <p:xfrm>
          <a:off x="6192838" y="1782763"/>
          <a:ext cx="5389563" cy="2758440"/>
        </p:xfrm>
        <a:graphic>
          <a:graphicData uri="http://schemas.openxmlformats.org/drawingml/2006/table">
            <a:tbl>
              <a:tblPr firstRow="1" bandRow="1">
                <a:tableStyleId>{5C22544A-7EE6-4342-B048-85BDC9FD1C3A}</a:tableStyleId>
              </a:tblPr>
              <a:tblGrid>
                <a:gridCol w="1796521">
                  <a:extLst>
                    <a:ext uri="{9D8B030D-6E8A-4147-A177-3AD203B41FA5}">
                      <a16:colId xmlns:a16="http://schemas.microsoft.com/office/drawing/2014/main" val="271228895"/>
                    </a:ext>
                  </a:extLst>
                </a:gridCol>
                <a:gridCol w="1796521">
                  <a:extLst>
                    <a:ext uri="{9D8B030D-6E8A-4147-A177-3AD203B41FA5}">
                      <a16:colId xmlns:a16="http://schemas.microsoft.com/office/drawing/2014/main" val="156349115"/>
                    </a:ext>
                  </a:extLst>
                </a:gridCol>
                <a:gridCol w="1796521">
                  <a:extLst>
                    <a:ext uri="{9D8B030D-6E8A-4147-A177-3AD203B41FA5}">
                      <a16:colId xmlns:a16="http://schemas.microsoft.com/office/drawing/2014/main" val="3938944352"/>
                    </a:ext>
                  </a:extLst>
                </a:gridCol>
              </a:tblGrid>
              <a:tr h="370840">
                <a:tc>
                  <a:txBody>
                    <a:bodyPr/>
                    <a:lstStyle/>
                    <a:p>
                      <a:r>
                        <a:rPr lang="en-US" dirty="0">
                          <a:effectLst/>
                          <a:latin typeface="Calibri" panose="020F0502020204030204" pitchFamily="34" charset="0"/>
                        </a:rPr>
                        <a:t> </a:t>
                      </a:r>
                      <a:r>
                        <a:rPr lang="en-US" b="1" dirty="0">
                          <a:effectLst/>
                          <a:latin typeface="Calibri" panose="020F0502020204030204" pitchFamily="34" charset="0"/>
                        </a:rPr>
                        <a:t>Name </a:t>
                      </a:r>
                      <a:endParaRPr lang="en-US" dirty="0">
                        <a:effectLst/>
                        <a:latin typeface="Calibri" panose="020F0502020204030204" pitchFamily="34" charset="0"/>
                      </a:endParaRPr>
                    </a:p>
                  </a:txBody>
                  <a:tcPr marL="47625" marR="47625" marT="0" marB="0"/>
                </a:tc>
                <a:tc>
                  <a:txBody>
                    <a:bodyPr/>
                    <a:lstStyle/>
                    <a:p>
                      <a:r>
                        <a:rPr lang="en-US" b="1">
                          <a:effectLst/>
                          <a:latin typeface="Calibri" panose="020F0502020204030204" pitchFamily="34" charset="0"/>
                        </a:rPr>
                        <a:t>Type </a:t>
                      </a:r>
                      <a:endParaRPr lang="en-US">
                        <a:effectLst/>
                        <a:latin typeface="Calibri" panose="020F0502020204030204" pitchFamily="34" charset="0"/>
                      </a:endParaRPr>
                    </a:p>
                  </a:txBody>
                  <a:tcPr marL="47625" marR="47625" marT="0" marB="0"/>
                </a:tc>
                <a:tc>
                  <a:txBody>
                    <a:bodyPr/>
                    <a:lstStyle/>
                    <a:p>
                      <a:r>
                        <a:rPr lang="en-US" b="1">
                          <a:effectLst/>
                          <a:latin typeface="Calibri" panose="020F0502020204030204" pitchFamily="34" charset="0"/>
                        </a:rPr>
                        <a:t>Description </a:t>
                      </a:r>
                      <a:endParaRPr lang="en-US">
                        <a:effectLst/>
                        <a:latin typeface="Calibri" panose="020F0502020204030204" pitchFamily="34" charset="0"/>
                      </a:endParaRPr>
                    </a:p>
                  </a:txBody>
                  <a:tcPr marL="47625" marR="47625" marT="0" marB="0"/>
                </a:tc>
                <a:extLst>
                  <a:ext uri="{0D108BD9-81ED-4DB2-BD59-A6C34878D82A}">
                    <a16:rowId xmlns:a16="http://schemas.microsoft.com/office/drawing/2014/main" val="302189000"/>
                  </a:ext>
                </a:extLst>
              </a:tr>
              <a:tr h="370840">
                <a:tc>
                  <a:txBody>
                    <a:bodyPr/>
                    <a:lstStyle/>
                    <a:p>
                      <a:r>
                        <a:rPr lang="en-US" b="1" dirty="0">
                          <a:effectLst/>
                          <a:latin typeface="Calibri" panose="020F0502020204030204" pitchFamily="34" charset="0"/>
                        </a:rPr>
                        <a:t>Cuisine</a:t>
                      </a:r>
                    </a:p>
                  </a:txBody>
                  <a:tcPr marL="47625" marR="47625" marT="0" marB="0"/>
                </a:tc>
                <a:tc>
                  <a:txBody>
                    <a:bodyPr/>
                    <a:lstStyle/>
                    <a:p>
                      <a:r>
                        <a:rPr lang="en-US" dirty="0">
                          <a:effectLst/>
                          <a:latin typeface="Calibri" panose="020F0502020204030204" pitchFamily="34" charset="0"/>
                        </a:rPr>
                        <a:t>String</a:t>
                      </a:r>
                    </a:p>
                  </a:txBody>
                  <a:tcPr marL="47625" marR="47625" marT="0" marB="0"/>
                </a:tc>
                <a:tc>
                  <a:txBody>
                    <a:bodyPr/>
                    <a:lstStyle/>
                    <a:p>
                      <a:r>
                        <a:rPr lang="en-US" dirty="0">
                          <a:effectLst/>
                          <a:latin typeface="Calibri" panose="020F0502020204030204" pitchFamily="34" charset="0"/>
                        </a:rPr>
                        <a:t>e.g. </a:t>
                      </a:r>
                      <a:r>
                        <a:rPr lang="en-US" dirty="0" err="1">
                          <a:effectLst/>
                          <a:latin typeface="Calibri" panose="020F0502020204030204" pitchFamily="34" charset="0"/>
                        </a:rPr>
                        <a:t>italian</a:t>
                      </a:r>
                      <a:r>
                        <a:rPr lang="en-US" dirty="0">
                          <a:effectLst/>
                          <a:latin typeface="Calibri" panose="020F0502020204030204" pitchFamily="34" charset="0"/>
                        </a:rPr>
                        <a:t>, </a:t>
                      </a:r>
                      <a:r>
                        <a:rPr lang="en-US" dirty="0" err="1">
                          <a:effectLst/>
                          <a:latin typeface="Calibri" panose="020F0502020204030204" pitchFamily="34" charset="0"/>
                        </a:rPr>
                        <a:t>indian</a:t>
                      </a:r>
                      <a:r>
                        <a:rPr lang="en-US" dirty="0">
                          <a:effectLst/>
                          <a:latin typeface="Calibri" panose="020F0502020204030204" pitchFamily="34" charset="0"/>
                        </a:rPr>
                        <a:t>, </a:t>
                      </a:r>
                      <a:r>
                        <a:rPr lang="en-US" dirty="0" err="1">
                          <a:effectLst/>
                          <a:latin typeface="Calibri" panose="020F0502020204030204" pitchFamily="34" charset="0"/>
                        </a:rPr>
                        <a:t>mexican</a:t>
                      </a:r>
                      <a:endParaRPr lang="en-US" dirty="0">
                        <a:effectLst/>
                        <a:latin typeface="Calibri" panose="020F0502020204030204" pitchFamily="34" charset="0"/>
                      </a:endParaRPr>
                    </a:p>
                  </a:txBody>
                  <a:tcPr marL="47625" marR="47625" marT="0" marB="0"/>
                </a:tc>
                <a:extLst>
                  <a:ext uri="{0D108BD9-81ED-4DB2-BD59-A6C34878D82A}">
                    <a16:rowId xmlns:a16="http://schemas.microsoft.com/office/drawing/2014/main" val="2729028788"/>
                  </a:ext>
                </a:extLst>
              </a:tr>
              <a:tr h="370840">
                <a:tc>
                  <a:txBody>
                    <a:bodyPr/>
                    <a:lstStyle/>
                    <a:p>
                      <a:r>
                        <a:rPr lang="en-US" b="1" dirty="0">
                          <a:effectLst/>
                          <a:latin typeface="Calibri" panose="020F0502020204030204" pitchFamily="34" charset="0"/>
                        </a:rPr>
                        <a:t>Course </a:t>
                      </a:r>
                      <a:endParaRPr lang="en-US" dirty="0">
                        <a:effectLst/>
                        <a:latin typeface="Calibri" panose="020F0502020204030204" pitchFamily="34" charset="0"/>
                      </a:endParaRPr>
                    </a:p>
                  </a:txBody>
                  <a:tcPr marL="47625" marR="47625" marT="0" marB="0"/>
                </a:tc>
                <a:tc>
                  <a:txBody>
                    <a:bodyPr/>
                    <a:lstStyle/>
                    <a:p>
                      <a:r>
                        <a:rPr lang="en-US">
                          <a:effectLst/>
                          <a:latin typeface="Calibri" panose="020F0502020204030204" pitchFamily="34" charset="0"/>
                        </a:rPr>
                        <a:t>String </a:t>
                      </a:r>
                    </a:p>
                  </a:txBody>
                  <a:tcPr marL="47625" marR="47625" marT="0" marB="0"/>
                </a:tc>
                <a:tc>
                  <a:txBody>
                    <a:bodyPr/>
                    <a:lstStyle/>
                    <a:p>
                      <a:r>
                        <a:rPr lang="en-US">
                          <a:effectLst/>
                          <a:latin typeface="Calibri" panose="020F0502020204030204" pitchFamily="34" charset="0"/>
                        </a:rPr>
                        <a:t>e.g. Lunch, Main Dish </a:t>
                      </a:r>
                    </a:p>
                  </a:txBody>
                  <a:tcPr marL="47625" marR="47625" marT="0" marB="0"/>
                </a:tc>
                <a:extLst>
                  <a:ext uri="{0D108BD9-81ED-4DB2-BD59-A6C34878D82A}">
                    <a16:rowId xmlns:a16="http://schemas.microsoft.com/office/drawing/2014/main" val="4254213939"/>
                  </a:ext>
                </a:extLst>
              </a:tr>
              <a:tr h="370840">
                <a:tc>
                  <a:txBody>
                    <a:bodyPr/>
                    <a:lstStyle/>
                    <a:p>
                      <a:r>
                        <a:rPr lang="en-US" b="1" dirty="0">
                          <a:effectLst/>
                          <a:latin typeface="Calibri" panose="020F0502020204030204" pitchFamily="34" charset="0"/>
                        </a:rPr>
                        <a:t>Flavors </a:t>
                      </a:r>
                      <a:endParaRPr lang="en-US" dirty="0">
                        <a:effectLst/>
                        <a:latin typeface="Calibri" panose="020F0502020204030204" pitchFamily="34" charset="0"/>
                      </a:endParaRPr>
                    </a:p>
                  </a:txBody>
                  <a:tcPr marL="47625" marR="47625" marT="0" marB="0"/>
                </a:tc>
                <a:tc>
                  <a:txBody>
                    <a:bodyPr/>
                    <a:lstStyle/>
                    <a:p>
                      <a:r>
                        <a:rPr lang="en-US">
                          <a:effectLst/>
                          <a:latin typeface="Calibri" panose="020F0502020204030204" pitchFamily="34" charset="0"/>
                        </a:rPr>
                        <a:t>Dict </a:t>
                      </a:r>
                    </a:p>
                  </a:txBody>
                  <a:tcPr marL="47625" marR="47625" marT="0" marB="0"/>
                </a:tc>
                <a:tc>
                  <a:txBody>
                    <a:bodyPr/>
                    <a:lstStyle/>
                    <a:p>
                      <a:r>
                        <a:rPr lang="en-US">
                          <a:effectLst/>
                          <a:latin typeface="Calibri" panose="020F0502020204030204" pitchFamily="34" charset="0"/>
                        </a:rPr>
                        <a:t>e.g. {sour: float, salty: float, sweet: float} </a:t>
                      </a:r>
                    </a:p>
                  </a:txBody>
                  <a:tcPr marL="47625" marR="47625" marT="0" marB="0"/>
                </a:tc>
                <a:extLst>
                  <a:ext uri="{0D108BD9-81ED-4DB2-BD59-A6C34878D82A}">
                    <a16:rowId xmlns:a16="http://schemas.microsoft.com/office/drawing/2014/main" val="2755682672"/>
                  </a:ext>
                </a:extLst>
              </a:tr>
              <a:tr h="370840">
                <a:tc>
                  <a:txBody>
                    <a:bodyPr/>
                    <a:lstStyle/>
                    <a:p>
                      <a:r>
                        <a:rPr lang="en-US" b="1">
                          <a:effectLst/>
                          <a:latin typeface="Calibri" panose="020F0502020204030204" pitchFamily="34" charset="0"/>
                        </a:rPr>
                        <a:t>Ingredients </a:t>
                      </a:r>
                      <a:endParaRPr lang="en-US">
                        <a:effectLst/>
                        <a:latin typeface="Calibri" panose="020F0502020204030204" pitchFamily="34" charset="0"/>
                      </a:endParaRPr>
                    </a:p>
                  </a:txBody>
                  <a:tcPr marL="47625" marR="47625" marT="0" marB="0"/>
                </a:tc>
                <a:tc>
                  <a:txBody>
                    <a:bodyPr/>
                    <a:lstStyle/>
                    <a:p>
                      <a:r>
                        <a:rPr lang="en-US">
                          <a:effectLst/>
                          <a:latin typeface="Calibri" panose="020F0502020204030204" pitchFamily="34" charset="0"/>
                        </a:rPr>
                        <a:t>List of Strings </a:t>
                      </a:r>
                    </a:p>
                  </a:txBody>
                  <a:tcPr marL="47625" marR="47625" marT="0" marB="0"/>
                </a:tc>
                <a:tc>
                  <a:txBody>
                    <a:bodyPr/>
                    <a:lstStyle/>
                    <a:p>
                      <a:r>
                        <a:rPr lang="en-US">
                          <a:effectLst/>
                          <a:latin typeface="Calibri" panose="020F0502020204030204" pitchFamily="34" charset="0"/>
                        </a:rPr>
                        <a:t>e.g. [bow-tie pasta, bacon slices] </a:t>
                      </a:r>
                    </a:p>
                  </a:txBody>
                  <a:tcPr marL="47625" marR="47625" marT="0" marB="0"/>
                </a:tc>
                <a:extLst>
                  <a:ext uri="{0D108BD9-81ED-4DB2-BD59-A6C34878D82A}">
                    <a16:rowId xmlns:a16="http://schemas.microsoft.com/office/drawing/2014/main" val="267195090"/>
                  </a:ext>
                </a:extLst>
              </a:tr>
              <a:tr h="370840">
                <a:tc>
                  <a:txBody>
                    <a:bodyPr/>
                    <a:lstStyle/>
                    <a:p>
                      <a:r>
                        <a:rPr lang="en-US" b="1">
                          <a:effectLst/>
                          <a:latin typeface="Calibri" panose="020F0502020204030204" pitchFamily="34" charset="0"/>
                        </a:rPr>
                        <a:t>Rating </a:t>
                      </a:r>
                      <a:endParaRPr lang="en-US">
                        <a:effectLst/>
                        <a:latin typeface="Calibri" panose="020F0502020204030204" pitchFamily="34" charset="0"/>
                      </a:endParaRPr>
                    </a:p>
                  </a:txBody>
                  <a:tcPr marL="47625" marR="47625" marT="0" marB="0"/>
                </a:tc>
                <a:tc>
                  <a:txBody>
                    <a:bodyPr/>
                    <a:lstStyle/>
                    <a:p>
                      <a:r>
                        <a:rPr lang="en-US">
                          <a:effectLst/>
                          <a:latin typeface="Calibri" panose="020F0502020204030204" pitchFamily="34" charset="0"/>
                        </a:rPr>
                        <a:t>Int </a:t>
                      </a:r>
                    </a:p>
                  </a:txBody>
                  <a:tcPr marL="47625" marR="47625" marT="0" marB="0"/>
                </a:tc>
                <a:tc>
                  <a:txBody>
                    <a:bodyPr/>
                    <a:lstStyle/>
                    <a:p>
                      <a:r>
                        <a:rPr lang="en-US">
                          <a:effectLst/>
                          <a:latin typeface="Calibri" panose="020F0502020204030204" pitchFamily="34" charset="0"/>
                        </a:rPr>
                        <a:t>Rating from 1-5 </a:t>
                      </a:r>
                    </a:p>
                  </a:txBody>
                  <a:tcPr marL="47625" marR="47625" marT="0" marB="0"/>
                </a:tc>
                <a:extLst>
                  <a:ext uri="{0D108BD9-81ED-4DB2-BD59-A6C34878D82A}">
                    <a16:rowId xmlns:a16="http://schemas.microsoft.com/office/drawing/2014/main" val="1851351521"/>
                  </a:ext>
                </a:extLst>
              </a:tr>
              <a:tr h="370840">
                <a:tc>
                  <a:txBody>
                    <a:bodyPr/>
                    <a:lstStyle/>
                    <a:p>
                      <a:r>
                        <a:rPr lang="en-US" b="1">
                          <a:effectLst/>
                          <a:latin typeface="Calibri" panose="020F0502020204030204" pitchFamily="34" charset="0"/>
                        </a:rPr>
                        <a:t>RecipeName </a:t>
                      </a:r>
                      <a:endParaRPr lang="en-US">
                        <a:effectLst/>
                        <a:latin typeface="Calibri" panose="020F0502020204030204" pitchFamily="34" charset="0"/>
                      </a:endParaRPr>
                    </a:p>
                  </a:txBody>
                  <a:tcPr marL="47625" marR="47625" marT="0" marB="0"/>
                </a:tc>
                <a:tc>
                  <a:txBody>
                    <a:bodyPr/>
                    <a:lstStyle/>
                    <a:p>
                      <a:r>
                        <a:rPr lang="en-US">
                          <a:effectLst/>
                          <a:latin typeface="Calibri" panose="020F0502020204030204" pitchFamily="34" charset="0"/>
                        </a:rPr>
                        <a:t>String </a:t>
                      </a:r>
                    </a:p>
                  </a:txBody>
                  <a:tcPr marL="47625" marR="47625" marT="0" marB="0"/>
                </a:tc>
                <a:tc>
                  <a:txBody>
                    <a:bodyPr/>
                    <a:lstStyle/>
                    <a:p>
                      <a:r>
                        <a:rPr lang="en-US" dirty="0">
                          <a:effectLst/>
                          <a:latin typeface="Calibri" panose="020F0502020204030204" pitchFamily="34" charset="0"/>
                        </a:rPr>
                        <a:t>e.g. ‘Lemon Chicken Pasta’ </a:t>
                      </a:r>
                    </a:p>
                  </a:txBody>
                  <a:tcPr marL="47625" marR="47625" marT="0" marB="0"/>
                </a:tc>
                <a:extLst>
                  <a:ext uri="{0D108BD9-81ED-4DB2-BD59-A6C34878D82A}">
                    <a16:rowId xmlns:a16="http://schemas.microsoft.com/office/drawing/2014/main" val="3770833188"/>
                  </a:ext>
                </a:extLst>
              </a:tr>
            </a:tbl>
          </a:graphicData>
        </a:graphic>
      </p:graphicFrame>
      <p:sp>
        <p:nvSpPr>
          <p:cNvPr id="7" name="Slide Number Placeholder 6">
            <a:extLst>
              <a:ext uri="{FF2B5EF4-FFF2-40B4-BE49-F238E27FC236}">
                <a16:creationId xmlns:a16="http://schemas.microsoft.com/office/drawing/2014/main" id="{E85BBB1C-80AB-284C-8908-98E77BF3EE5D}"/>
              </a:ext>
            </a:extLst>
          </p:cNvPr>
          <p:cNvSpPr>
            <a:spLocks noGrp="1"/>
          </p:cNvSpPr>
          <p:nvPr>
            <p:ph type="sldNum" sz="quarter" idx="12"/>
          </p:nvPr>
        </p:nvSpPr>
        <p:spPr/>
        <p:txBody>
          <a:bodyPr/>
          <a:lstStyle/>
          <a:p>
            <a:fld id="{393FEECB-4008-5E46-9EEC-BD7E66EAFAF0}" type="slidenum">
              <a:rPr lang="en-US" smtClean="0"/>
              <a:t>3</a:t>
            </a:fld>
            <a:endParaRPr lang="en-US"/>
          </a:p>
        </p:txBody>
      </p:sp>
      <p:sp>
        <p:nvSpPr>
          <p:cNvPr id="11" name="TextBox 10">
            <a:extLst>
              <a:ext uri="{FF2B5EF4-FFF2-40B4-BE49-F238E27FC236}">
                <a16:creationId xmlns:a16="http://schemas.microsoft.com/office/drawing/2014/main" id="{AE42CC38-FE1D-9049-8774-3C6904A5DBAE}"/>
              </a:ext>
            </a:extLst>
          </p:cNvPr>
          <p:cNvSpPr txBox="1"/>
          <p:nvPr/>
        </p:nvSpPr>
        <p:spPr>
          <a:xfrm>
            <a:off x="6192838" y="4776112"/>
            <a:ext cx="4757102" cy="1231106"/>
          </a:xfrm>
          <a:prstGeom prst="rect">
            <a:avLst/>
          </a:prstGeom>
          <a:noFill/>
        </p:spPr>
        <p:txBody>
          <a:bodyPr wrap="square" rtlCol="0">
            <a:spAutoFit/>
          </a:bodyPr>
          <a:lstStyle/>
          <a:p>
            <a:r>
              <a:rPr lang="en-US" sz="2000" b="1" u="sng" dirty="0"/>
              <a:t>Size of data:</a:t>
            </a:r>
            <a:endParaRPr lang="en-US" b="1" u="sng" dirty="0"/>
          </a:p>
          <a:p>
            <a:r>
              <a:rPr lang="en-US" b="1" dirty="0"/>
              <a:t>Total number of recipes downloaded: 12,492</a:t>
            </a:r>
          </a:p>
          <a:p>
            <a:r>
              <a:rPr lang="en-US" b="1" dirty="0"/>
              <a:t>Total number of cuisines: 25</a:t>
            </a:r>
          </a:p>
          <a:p>
            <a:r>
              <a:rPr lang="en-US" b="1" dirty="0"/>
              <a:t>Number of recipes / cuisine: ~500</a:t>
            </a:r>
          </a:p>
        </p:txBody>
      </p:sp>
    </p:spTree>
    <p:extLst>
      <p:ext uri="{BB962C8B-B14F-4D97-AF65-F5344CB8AC3E}">
        <p14:creationId xmlns:p14="http://schemas.microsoft.com/office/powerpoint/2010/main" val="300901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84C865-C738-4C42-B45A-D4490640DBAE}"/>
              </a:ext>
            </a:extLst>
          </p:cNvPr>
          <p:cNvSpPr>
            <a:spLocks noGrp="1"/>
          </p:cNvSpPr>
          <p:nvPr>
            <p:ph type="title"/>
          </p:nvPr>
        </p:nvSpPr>
        <p:spPr/>
        <p:txBody>
          <a:bodyPr>
            <a:normAutofit fontScale="90000"/>
          </a:bodyPr>
          <a:lstStyle/>
          <a:p>
            <a:r>
              <a:rPr lang="en-US" dirty="0"/>
              <a:t>Before implementing machine learning, a number of preprocessing steps were necessary</a:t>
            </a:r>
          </a:p>
        </p:txBody>
      </p:sp>
      <p:sp>
        <p:nvSpPr>
          <p:cNvPr id="7" name="Slide Number Placeholder 6">
            <a:extLst>
              <a:ext uri="{FF2B5EF4-FFF2-40B4-BE49-F238E27FC236}">
                <a16:creationId xmlns:a16="http://schemas.microsoft.com/office/drawing/2014/main" id="{95AF58E0-34BA-3345-8ACF-F5F752A6EBA3}"/>
              </a:ext>
            </a:extLst>
          </p:cNvPr>
          <p:cNvSpPr>
            <a:spLocks noGrp="1"/>
          </p:cNvSpPr>
          <p:nvPr>
            <p:ph type="sldNum" sz="quarter" idx="12"/>
          </p:nvPr>
        </p:nvSpPr>
        <p:spPr/>
        <p:txBody>
          <a:bodyPr/>
          <a:lstStyle/>
          <a:p>
            <a:fld id="{393FEECB-4008-5E46-9EEC-BD7E66EAFAF0}" type="slidenum">
              <a:rPr lang="en-US" smtClean="0"/>
              <a:t>4</a:t>
            </a:fld>
            <a:endParaRPr lang="en-US"/>
          </a:p>
        </p:txBody>
      </p:sp>
      <p:pic>
        <p:nvPicPr>
          <p:cNvPr id="15" name="Content Placeholder 14">
            <a:extLst>
              <a:ext uri="{FF2B5EF4-FFF2-40B4-BE49-F238E27FC236}">
                <a16:creationId xmlns:a16="http://schemas.microsoft.com/office/drawing/2014/main" id="{4993E56B-C779-CA49-996A-BFAF53557261}"/>
              </a:ext>
            </a:extLst>
          </p:cNvPr>
          <p:cNvPicPr>
            <a:picLocks noGrp="1" noChangeAspect="1"/>
          </p:cNvPicPr>
          <p:nvPr>
            <p:ph idx="1"/>
          </p:nvPr>
        </p:nvPicPr>
        <p:blipFill>
          <a:blip r:embed="rId3"/>
          <a:stretch>
            <a:fillRect/>
          </a:stretch>
        </p:blipFill>
        <p:spPr>
          <a:xfrm>
            <a:off x="1371600" y="1634521"/>
            <a:ext cx="9139428" cy="2781961"/>
          </a:xfrm>
        </p:spPr>
      </p:pic>
      <p:sp>
        <p:nvSpPr>
          <p:cNvPr id="16" name="TextBox 15">
            <a:extLst>
              <a:ext uri="{FF2B5EF4-FFF2-40B4-BE49-F238E27FC236}">
                <a16:creationId xmlns:a16="http://schemas.microsoft.com/office/drawing/2014/main" id="{64A547F4-2F0E-9B4A-961C-70E851A73D89}"/>
              </a:ext>
            </a:extLst>
          </p:cNvPr>
          <p:cNvSpPr txBox="1"/>
          <p:nvPr/>
        </p:nvSpPr>
        <p:spPr>
          <a:xfrm>
            <a:off x="691896" y="4474956"/>
            <a:ext cx="10744200" cy="1815882"/>
          </a:xfrm>
          <a:prstGeom prst="rect">
            <a:avLst/>
          </a:prstGeom>
          <a:noFill/>
        </p:spPr>
        <p:txBody>
          <a:bodyPr wrap="square" rtlCol="0">
            <a:spAutoFit/>
          </a:bodyPr>
          <a:lstStyle/>
          <a:p>
            <a:r>
              <a:rPr lang="en-US" sz="2000" b="1" dirty="0"/>
              <a:t>Summary of preprocessing steps:</a:t>
            </a:r>
          </a:p>
          <a:p>
            <a:endParaRPr lang="en-US" sz="2000" b="1" dirty="0"/>
          </a:p>
          <a:p>
            <a:pPr marL="342900" indent="-342900">
              <a:buFont typeface="Arial" panose="020B0604020202020204" pitchFamily="34" charset="0"/>
              <a:buChar char="•"/>
            </a:pPr>
            <a:r>
              <a:rPr lang="en-US" b="1" dirty="0"/>
              <a:t>Hyphenating certain ingredients (e.g. olive-oil, corn-starch)</a:t>
            </a:r>
          </a:p>
          <a:p>
            <a:pPr marL="342900" indent="-342900">
              <a:buFont typeface="Arial" panose="020B0604020202020204" pitchFamily="34" charset="0"/>
              <a:buChar char="•"/>
            </a:pPr>
            <a:r>
              <a:rPr lang="en-US" b="1" dirty="0"/>
              <a:t>Removing stop words and other frequently occurring words (e.g. salt, pepper, water)</a:t>
            </a:r>
          </a:p>
          <a:p>
            <a:pPr marL="342900" indent="-342900">
              <a:buFont typeface="Arial" panose="020B0604020202020204" pitchFamily="34" charset="0"/>
              <a:buChar char="•"/>
            </a:pPr>
            <a:r>
              <a:rPr lang="en-US" b="1" dirty="0"/>
              <a:t>Stemming by dropping plural forms of words and other suffixes</a:t>
            </a:r>
          </a:p>
          <a:p>
            <a:pPr marL="342900" indent="-342900">
              <a:buFont typeface="Arial" panose="020B0604020202020204" pitchFamily="34" charset="0"/>
              <a:buChar char="•"/>
            </a:pPr>
            <a:r>
              <a:rPr lang="en-US" b="1" dirty="0"/>
              <a:t>Bag-of-words processing</a:t>
            </a:r>
            <a:endParaRPr lang="en-US" sz="2000" b="1" dirty="0"/>
          </a:p>
        </p:txBody>
      </p:sp>
      <p:sp>
        <p:nvSpPr>
          <p:cNvPr id="2" name="TextBox 1">
            <a:extLst>
              <a:ext uri="{FF2B5EF4-FFF2-40B4-BE49-F238E27FC236}">
                <a16:creationId xmlns:a16="http://schemas.microsoft.com/office/drawing/2014/main" id="{F64DDF1D-B74A-C449-948F-574EFECE8C5F}"/>
              </a:ext>
            </a:extLst>
          </p:cNvPr>
          <p:cNvSpPr txBox="1"/>
          <p:nvPr/>
        </p:nvSpPr>
        <p:spPr>
          <a:xfrm>
            <a:off x="691896" y="1062159"/>
            <a:ext cx="3313176" cy="400110"/>
          </a:xfrm>
          <a:prstGeom prst="rect">
            <a:avLst/>
          </a:prstGeom>
          <a:noFill/>
        </p:spPr>
        <p:txBody>
          <a:bodyPr wrap="square" rtlCol="0">
            <a:spAutoFit/>
          </a:bodyPr>
          <a:lstStyle/>
          <a:p>
            <a:r>
              <a:rPr lang="en-US" sz="2000" b="1" dirty="0"/>
              <a:t>Example of the </a:t>
            </a:r>
            <a:r>
              <a:rPr lang="en-US" sz="2000" b="1" dirty="0" err="1"/>
              <a:t>dataframe</a:t>
            </a:r>
            <a:r>
              <a:rPr lang="en-US" sz="2000" b="1" dirty="0"/>
              <a:t> </a:t>
            </a:r>
          </a:p>
        </p:txBody>
      </p:sp>
      <p:sp>
        <p:nvSpPr>
          <p:cNvPr id="4" name="Rectangle 3">
            <a:extLst>
              <a:ext uri="{FF2B5EF4-FFF2-40B4-BE49-F238E27FC236}">
                <a16:creationId xmlns:a16="http://schemas.microsoft.com/office/drawing/2014/main" id="{D3B04507-98CB-7541-A1E9-703FF442610B}"/>
              </a:ext>
            </a:extLst>
          </p:cNvPr>
          <p:cNvSpPr/>
          <p:nvPr/>
        </p:nvSpPr>
        <p:spPr>
          <a:xfrm>
            <a:off x="3374136" y="1634521"/>
            <a:ext cx="1993392" cy="28404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2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763F-EF57-E74F-9207-E05DF91CD067}"/>
              </a:ext>
            </a:extLst>
          </p:cNvPr>
          <p:cNvSpPr>
            <a:spLocks noGrp="1"/>
          </p:cNvSpPr>
          <p:nvPr>
            <p:ph type="title"/>
          </p:nvPr>
        </p:nvSpPr>
        <p:spPr/>
        <p:txBody>
          <a:bodyPr/>
          <a:lstStyle/>
          <a:p>
            <a:r>
              <a:rPr lang="en-US" dirty="0"/>
              <a:t>Applying PCA to the recipe data results in many overlapping points</a:t>
            </a:r>
          </a:p>
        </p:txBody>
      </p:sp>
      <p:pic>
        <p:nvPicPr>
          <p:cNvPr id="6" name="Content Placeholder 5">
            <a:extLst>
              <a:ext uri="{FF2B5EF4-FFF2-40B4-BE49-F238E27FC236}">
                <a16:creationId xmlns:a16="http://schemas.microsoft.com/office/drawing/2014/main" id="{FE7BFC03-B712-7F4A-8885-3EC987BEE8D7}"/>
              </a:ext>
            </a:extLst>
          </p:cNvPr>
          <p:cNvPicPr>
            <a:picLocks noGrp="1" noChangeAspect="1"/>
          </p:cNvPicPr>
          <p:nvPr>
            <p:ph idx="1"/>
          </p:nvPr>
        </p:nvPicPr>
        <p:blipFill>
          <a:blip r:embed="rId3"/>
          <a:stretch>
            <a:fillRect/>
          </a:stretch>
        </p:blipFill>
        <p:spPr>
          <a:xfrm>
            <a:off x="2257163" y="1208087"/>
            <a:ext cx="7677674" cy="5212080"/>
          </a:xfrm>
        </p:spPr>
      </p:pic>
      <p:sp>
        <p:nvSpPr>
          <p:cNvPr id="4" name="Slide Number Placeholder 3">
            <a:extLst>
              <a:ext uri="{FF2B5EF4-FFF2-40B4-BE49-F238E27FC236}">
                <a16:creationId xmlns:a16="http://schemas.microsoft.com/office/drawing/2014/main" id="{40750A9A-1CC7-6F45-BBE2-E791D2EB3C22}"/>
              </a:ext>
            </a:extLst>
          </p:cNvPr>
          <p:cNvSpPr>
            <a:spLocks noGrp="1"/>
          </p:cNvSpPr>
          <p:nvPr>
            <p:ph type="sldNum" sz="quarter" idx="12"/>
          </p:nvPr>
        </p:nvSpPr>
        <p:spPr/>
        <p:txBody>
          <a:bodyPr/>
          <a:lstStyle/>
          <a:p>
            <a:fld id="{393FEECB-4008-5E46-9EEC-BD7E66EAFAF0}" type="slidenum">
              <a:rPr lang="en-US" smtClean="0"/>
              <a:t>5</a:t>
            </a:fld>
            <a:endParaRPr lang="en-US"/>
          </a:p>
        </p:txBody>
      </p:sp>
    </p:spTree>
    <p:extLst>
      <p:ext uri="{BB962C8B-B14F-4D97-AF65-F5344CB8AC3E}">
        <p14:creationId xmlns:p14="http://schemas.microsoft.com/office/powerpoint/2010/main" val="2024245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654F-9D33-C749-B83C-D801E5CA7642}"/>
              </a:ext>
            </a:extLst>
          </p:cNvPr>
          <p:cNvSpPr>
            <a:spLocks noGrp="1"/>
          </p:cNvSpPr>
          <p:nvPr>
            <p:ph type="title"/>
          </p:nvPr>
        </p:nvSpPr>
        <p:spPr/>
        <p:txBody>
          <a:bodyPr>
            <a:normAutofit fontScale="90000"/>
          </a:bodyPr>
          <a:lstStyle/>
          <a:p>
            <a:r>
              <a:rPr lang="en-US" dirty="0"/>
              <a:t>A much clearer separation is observed when we focus on 3 different cuisines</a:t>
            </a:r>
          </a:p>
        </p:txBody>
      </p:sp>
      <p:pic>
        <p:nvPicPr>
          <p:cNvPr id="6" name="Content Placeholder 5">
            <a:extLst>
              <a:ext uri="{FF2B5EF4-FFF2-40B4-BE49-F238E27FC236}">
                <a16:creationId xmlns:a16="http://schemas.microsoft.com/office/drawing/2014/main" id="{9C9DD8FC-A3FC-484C-B4BB-42FC85AC9089}"/>
              </a:ext>
            </a:extLst>
          </p:cNvPr>
          <p:cNvPicPr>
            <a:picLocks noGrp="1" noChangeAspect="1"/>
          </p:cNvPicPr>
          <p:nvPr>
            <p:ph idx="1"/>
          </p:nvPr>
        </p:nvPicPr>
        <p:blipFill>
          <a:blip r:embed="rId3"/>
          <a:stretch>
            <a:fillRect/>
          </a:stretch>
        </p:blipFill>
        <p:spPr>
          <a:xfrm>
            <a:off x="2257163" y="1208087"/>
            <a:ext cx="7677674" cy="5212080"/>
          </a:xfrm>
        </p:spPr>
      </p:pic>
      <p:sp>
        <p:nvSpPr>
          <p:cNvPr id="4" name="Slide Number Placeholder 3">
            <a:extLst>
              <a:ext uri="{FF2B5EF4-FFF2-40B4-BE49-F238E27FC236}">
                <a16:creationId xmlns:a16="http://schemas.microsoft.com/office/drawing/2014/main" id="{896A3DBF-6867-1740-A201-B0E6B27AE6A8}"/>
              </a:ext>
            </a:extLst>
          </p:cNvPr>
          <p:cNvSpPr>
            <a:spLocks noGrp="1"/>
          </p:cNvSpPr>
          <p:nvPr>
            <p:ph type="sldNum" sz="quarter" idx="12"/>
          </p:nvPr>
        </p:nvSpPr>
        <p:spPr/>
        <p:txBody>
          <a:bodyPr/>
          <a:lstStyle/>
          <a:p>
            <a:fld id="{393FEECB-4008-5E46-9EEC-BD7E66EAFAF0}" type="slidenum">
              <a:rPr lang="en-US" smtClean="0"/>
              <a:t>6</a:t>
            </a:fld>
            <a:endParaRPr lang="en-US"/>
          </a:p>
        </p:txBody>
      </p:sp>
      <p:sp>
        <p:nvSpPr>
          <p:cNvPr id="11" name="TextBox 10">
            <a:extLst>
              <a:ext uri="{FF2B5EF4-FFF2-40B4-BE49-F238E27FC236}">
                <a16:creationId xmlns:a16="http://schemas.microsoft.com/office/drawing/2014/main" id="{FCB144F3-5FED-5948-B524-687F90FCE8E2}"/>
              </a:ext>
            </a:extLst>
          </p:cNvPr>
          <p:cNvSpPr txBox="1"/>
          <p:nvPr/>
        </p:nvSpPr>
        <p:spPr>
          <a:xfrm>
            <a:off x="11061446" y="1164423"/>
            <a:ext cx="813816" cy="276999"/>
          </a:xfrm>
          <a:prstGeom prst="rect">
            <a:avLst/>
          </a:prstGeom>
          <a:noFill/>
        </p:spPr>
        <p:txBody>
          <a:bodyPr wrap="square" rtlCol="0">
            <a:spAutoFit/>
          </a:bodyPr>
          <a:lstStyle/>
          <a:p>
            <a:r>
              <a:rPr lang="en-US" sz="1200" b="1" dirty="0"/>
              <a:t>Cocktails</a:t>
            </a:r>
          </a:p>
        </p:txBody>
      </p:sp>
    </p:spTree>
    <p:extLst>
      <p:ext uri="{BB962C8B-B14F-4D97-AF65-F5344CB8AC3E}">
        <p14:creationId xmlns:p14="http://schemas.microsoft.com/office/powerpoint/2010/main" val="206545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BEB3-0897-1C42-81E0-CBEFC3E0FA81}"/>
              </a:ext>
            </a:extLst>
          </p:cNvPr>
          <p:cNvSpPr>
            <a:spLocks noGrp="1"/>
          </p:cNvSpPr>
          <p:nvPr>
            <p:ph type="title"/>
          </p:nvPr>
        </p:nvSpPr>
        <p:spPr/>
        <p:txBody>
          <a:bodyPr>
            <a:normAutofit fontScale="90000"/>
          </a:bodyPr>
          <a:lstStyle/>
          <a:p>
            <a:r>
              <a:rPr lang="en-US" dirty="0"/>
              <a:t>Now observing the centroids for each of the cuisines, we can see some patterns</a:t>
            </a:r>
          </a:p>
        </p:txBody>
      </p:sp>
      <p:pic>
        <p:nvPicPr>
          <p:cNvPr id="6" name="Content Placeholder 5">
            <a:extLst>
              <a:ext uri="{FF2B5EF4-FFF2-40B4-BE49-F238E27FC236}">
                <a16:creationId xmlns:a16="http://schemas.microsoft.com/office/drawing/2014/main" id="{C541DD17-667B-E348-9A83-349D2D872668}"/>
              </a:ext>
            </a:extLst>
          </p:cNvPr>
          <p:cNvPicPr>
            <a:picLocks noGrp="1" noChangeAspect="1"/>
          </p:cNvPicPr>
          <p:nvPr>
            <p:ph idx="1"/>
          </p:nvPr>
        </p:nvPicPr>
        <p:blipFill>
          <a:blip r:embed="rId3"/>
          <a:stretch>
            <a:fillRect/>
          </a:stretch>
        </p:blipFill>
        <p:spPr>
          <a:xfrm>
            <a:off x="2210347" y="1208087"/>
            <a:ext cx="7771306" cy="5212080"/>
          </a:xfrm>
        </p:spPr>
      </p:pic>
      <p:sp>
        <p:nvSpPr>
          <p:cNvPr id="4" name="Slide Number Placeholder 3">
            <a:extLst>
              <a:ext uri="{FF2B5EF4-FFF2-40B4-BE49-F238E27FC236}">
                <a16:creationId xmlns:a16="http://schemas.microsoft.com/office/drawing/2014/main" id="{19D2BC97-963D-1446-8C7E-D9BE99DA295B}"/>
              </a:ext>
            </a:extLst>
          </p:cNvPr>
          <p:cNvSpPr>
            <a:spLocks noGrp="1"/>
          </p:cNvSpPr>
          <p:nvPr>
            <p:ph type="sldNum" sz="quarter" idx="12"/>
          </p:nvPr>
        </p:nvSpPr>
        <p:spPr/>
        <p:txBody>
          <a:bodyPr/>
          <a:lstStyle/>
          <a:p>
            <a:fld id="{393FEECB-4008-5E46-9EEC-BD7E66EAFAF0}" type="slidenum">
              <a:rPr lang="en-US" smtClean="0"/>
              <a:t>7</a:t>
            </a:fld>
            <a:endParaRPr lang="en-US"/>
          </a:p>
        </p:txBody>
      </p:sp>
      <p:sp>
        <p:nvSpPr>
          <p:cNvPr id="7" name="Oval 6">
            <a:extLst>
              <a:ext uri="{FF2B5EF4-FFF2-40B4-BE49-F238E27FC236}">
                <a16:creationId xmlns:a16="http://schemas.microsoft.com/office/drawing/2014/main" id="{46BF0A5D-51B1-2340-81DA-B1057C135ED6}"/>
              </a:ext>
            </a:extLst>
          </p:cNvPr>
          <p:cNvSpPr/>
          <p:nvPr/>
        </p:nvSpPr>
        <p:spPr>
          <a:xfrm>
            <a:off x="6711696" y="1472184"/>
            <a:ext cx="1179576" cy="8778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0A5F1A5-251D-5248-9A2D-1CE7C2420E68}"/>
              </a:ext>
            </a:extLst>
          </p:cNvPr>
          <p:cNvSpPr txBox="1"/>
          <p:nvPr/>
        </p:nvSpPr>
        <p:spPr>
          <a:xfrm>
            <a:off x="7754112" y="1472184"/>
            <a:ext cx="649224" cy="276999"/>
          </a:xfrm>
          <a:prstGeom prst="rect">
            <a:avLst/>
          </a:prstGeom>
          <a:noFill/>
        </p:spPr>
        <p:txBody>
          <a:bodyPr wrap="square" rtlCol="0">
            <a:spAutoFit/>
          </a:bodyPr>
          <a:lstStyle/>
          <a:p>
            <a:r>
              <a:rPr lang="en-US" sz="1200" b="1" dirty="0"/>
              <a:t>Asian</a:t>
            </a:r>
          </a:p>
        </p:txBody>
      </p:sp>
      <p:sp>
        <p:nvSpPr>
          <p:cNvPr id="9" name="Oval 8">
            <a:extLst>
              <a:ext uri="{FF2B5EF4-FFF2-40B4-BE49-F238E27FC236}">
                <a16:creationId xmlns:a16="http://schemas.microsoft.com/office/drawing/2014/main" id="{4FD678DF-08E0-AD43-A43C-AD722FE35DE7}"/>
              </a:ext>
            </a:extLst>
          </p:cNvPr>
          <p:cNvSpPr/>
          <p:nvPr/>
        </p:nvSpPr>
        <p:spPr>
          <a:xfrm>
            <a:off x="5632704" y="2350008"/>
            <a:ext cx="1197864" cy="120700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E0574A-CE98-3540-AD4E-1016254C9F9D}"/>
              </a:ext>
            </a:extLst>
          </p:cNvPr>
          <p:cNvSpPr txBox="1"/>
          <p:nvPr/>
        </p:nvSpPr>
        <p:spPr>
          <a:xfrm>
            <a:off x="6830568" y="2778682"/>
            <a:ext cx="923544" cy="461665"/>
          </a:xfrm>
          <a:prstGeom prst="rect">
            <a:avLst/>
          </a:prstGeom>
          <a:noFill/>
        </p:spPr>
        <p:txBody>
          <a:bodyPr wrap="square" rtlCol="0">
            <a:spAutoFit/>
          </a:bodyPr>
          <a:lstStyle/>
          <a:p>
            <a:r>
              <a:rPr lang="en-US" sz="1200" b="1" dirty="0"/>
              <a:t>Japanese</a:t>
            </a:r>
          </a:p>
          <a:p>
            <a:r>
              <a:rPr lang="en-US" sz="1200" b="1" dirty="0"/>
              <a:t>&amp; Hawaiian</a:t>
            </a:r>
          </a:p>
        </p:txBody>
      </p:sp>
      <p:sp>
        <p:nvSpPr>
          <p:cNvPr id="11" name="Oval 10">
            <a:extLst>
              <a:ext uri="{FF2B5EF4-FFF2-40B4-BE49-F238E27FC236}">
                <a16:creationId xmlns:a16="http://schemas.microsoft.com/office/drawing/2014/main" id="{53BD4A3A-3240-B642-9F80-D805C4F4B0B6}"/>
              </a:ext>
            </a:extLst>
          </p:cNvPr>
          <p:cNvSpPr/>
          <p:nvPr/>
        </p:nvSpPr>
        <p:spPr>
          <a:xfrm>
            <a:off x="2871216" y="3849624"/>
            <a:ext cx="1453896" cy="1115568"/>
          </a:xfrm>
          <a:prstGeom prst="ellipse">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79E16B9-B391-EB4C-91EE-D002A0731514}"/>
              </a:ext>
            </a:extLst>
          </p:cNvPr>
          <p:cNvSpPr txBox="1"/>
          <p:nvPr/>
        </p:nvSpPr>
        <p:spPr>
          <a:xfrm>
            <a:off x="3215640" y="3517776"/>
            <a:ext cx="923544" cy="276999"/>
          </a:xfrm>
          <a:prstGeom prst="rect">
            <a:avLst/>
          </a:prstGeom>
          <a:noFill/>
        </p:spPr>
        <p:txBody>
          <a:bodyPr wrap="square" rtlCol="0">
            <a:spAutoFit/>
          </a:bodyPr>
          <a:lstStyle/>
          <a:p>
            <a:r>
              <a:rPr lang="en-US" sz="1200" b="1" dirty="0"/>
              <a:t>European</a:t>
            </a:r>
          </a:p>
        </p:txBody>
      </p:sp>
      <p:sp>
        <p:nvSpPr>
          <p:cNvPr id="13" name="Oval 12">
            <a:extLst>
              <a:ext uri="{FF2B5EF4-FFF2-40B4-BE49-F238E27FC236}">
                <a16:creationId xmlns:a16="http://schemas.microsoft.com/office/drawing/2014/main" id="{919B14AC-6227-D349-9B33-CF196C49DF1A}"/>
              </a:ext>
            </a:extLst>
          </p:cNvPr>
          <p:cNvSpPr/>
          <p:nvPr/>
        </p:nvSpPr>
        <p:spPr>
          <a:xfrm>
            <a:off x="4398264" y="3968496"/>
            <a:ext cx="1298448" cy="80467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0EF8-71DF-8E48-AB43-F2DA7ABC4AD3}"/>
              </a:ext>
            </a:extLst>
          </p:cNvPr>
          <p:cNvSpPr txBox="1"/>
          <p:nvPr/>
        </p:nvSpPr>
        <p:spPr>
          <a:xfrm>
            <a:off x="4682705" y="3662693"/>
            <a:ext cx="923544" cy="276999"/>
          </a:xfrm>
          <a:prstGeom prst="rect">
            <a:avLst/>
          </a:prstGeom>
          <a:noFill/>
        </p:spPr>
        <p:txBody>
          <a:bodyPr wrap="square" rtlCol="0">
            <a:spAutoFit/>
          </a:bodyPr>
          <a:lstStyle/>
          <a:p>
            <a:r>
              <a:rPr lang="en-US" sz="1200" b="1" dirty="0"/>
              <a:t>American</a:t>
            </a:r>
          </a:p>
        </p:txBody>
      </p:sp>
      <p:sp>
        <p:nvSpPr>
          <p:cNvPr id="15" name="Oval 14">
            <a:extLst>
              <a:ext uri="{FF2B5EF4-FFF2-40B4-BE49-F238E27FC236}">
                <a16:creationId xmlns:a16="http://schemas.microsoft.com/office/drawing/2014/main" id="{949DC5C5-F2F9-674E-960A-B2A0CDF21743}"/>
              </a:ext>
            </a:extLst>
          </p:cNvPr>
          <p:cNvSpPr/>
          <p:nvPr/>
        </p:nvSpPr>
        <p:spPr>
          <a:xfrm>
            <a:off x="6126480" y="4041648"/>
            <a:ext cx="2414016" cy="18745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3A4C709-C3A2-6B43-B70B-1DF18EDAF9A8}"/>
              </a:ext>
            </a:extLst>
          </p:cNvPr>
          <p:cNvSpPr txBox="1"/>
          <p:nvPr/>
        </p:nvSpPr>
        <p:spPr>
          <a:xfrm>
            <a:off x="6784574" y="3720399"/>
            <a:ext cx="923544" cy="276999"/>
          </a:xfrm>
          <a:prstGeom prst="rect">
            <a:avLst/>
          </a:prstGeom>
          <a:noFill/>
        </p:spPr>
        <p:txBody>
          <a:bodyPr wrap="square" rtlCol="0">
            <a:spAutoFit/>
          </a:bodyPr>
          <a:lstStyle/>
          <a:p>
            <a:r>
              <a:rPr lang="en-US" sz="1200" b="1" dirty="0"/>
              <a:t>Renegades</a:t>
            </a:r>
          </a:p>
        </p:txBody>
      </p:sp>
    </p:spTree>
    <p:extLst>
      <p:ext uri="{BB962C8B-B14F-4D97-AF65-F5344CB8AC3E}">
        <p14:creationId xmlns:p14="http://schemas.microsoft.com/office/powerpoint/2010/main" val="291849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FA1C-6118-A84A-8731-ABBE343D7237}"/>
              </a:ext>
            </a:extLst>
          </p:cNvPr>
          <p:cNvSpPr>
            <a:spLocks noGrp="1"/>
          </p:cNvSpPr>
          <p:nvPr>
            <p:ph type="title"/>
          </p:nvPr>
        </p:nvSpPr>
        <p:spPr/>
        <p:txBody>
          <a:bodyPr>
            <a:normAutofit fontScale="90000"/>
          </a:bodyPr>
          <a:lstStyle/>
          <a:p>
            <a:r>
              <a:rPr lang="en-US" dirty="0"/>
              <a:t>Results from LDA topic modeling showed that ingredients were grouped partially based on cuisine, but also based on category</a:t>
            </a:r>
          </a:p>
        </p:txBody>
      </p:sp>
      <p:sp>
        <p:nvSpPr>
          <p:cNvPr id="4" name="Slide Number Placeholder 3">
            <a:extLst>
              <a:ext uri="{FF2B5EF4-FFF2-40B4-BE49-F238E27FC236}">
                <a16:creationId xmlns:a16="http://schemas.microsoft.com/office/drawing/2014/main" id="{854DC8DB-0D87-134C-A212-5CDD0283904A}"/>
              </a:ext>
            </a:extLst>
          </p:cNvPr>
          <p:cNvSpPr>
            <a:spLocks noGrp="1"/>
          </p:cNvSpPr>
          <p:nvPr>
            <p:ph type="sldNum" sz="quarter" idx="12"/>
          </p:nvPr>
        </p:nvSpPr>
        <p:spPr/>
        <p:txBody>
          <a:bodyPr/>
          <a:lstStyle/>
          <a:p>
            <a:fld id="{393FEECB-4008-5E46-9EEC-BD7E66EAFAF0}" type="slidenum">
              <a:rPr lang="en-US" smtClean="0"/>
              <a:t>8</a:t>
            </a:fld>
            <a:endParaRPr lang="en-US"/>
          </a:p>
        </p:txBody>
      </p:sp>
      <p:pic>
        <p:nvPicPr>
          <p:cNvPr id="10" name="Content Placeholder 9">
            <a:extLst>
              <a:ext uri="{FF2B5EF4-FFF2-40B4-BE49-F238E27FC236}">
                <a16:creationId xmlns:a16="http://schemas.microsoft.com/office/drawing/2014/main" id="{0BED583E-436A-A944-9B6F-D531C79F1045}"/>
              </a:ext>
            </a:extLst>
          </p:cNvPr>
          <p:cNvPicPr>
            <a:picLocks noGrp="1" noChangeAspect="1"/>
          </p:cNvPicPr>
          <p:nvPr>
            <p:ph idx="1"/>
          </p:nvPr>
        </p:nvPicPr>
        <p:blipFill>
          <a:blip r:embed="rId3"/>
          <a:stretch>
            <a:fillRect/>
          </a:stretch>
        </p:blipFill>
        <p:spPr>
          <a:xfrm>
            <a:off x="305048" y="1627632"/>
            <a:ext cx="11661654" cy="3851479"/>
          </a:xfrm>
        </p:spPr>
      </p:pic>
      <p:sp>
        <p:nvSpPr>
          <p:cNvPr id="11" name="Rectangle 10">
            <a:extLst>
              <a:ext uri="{FF2B5EF4-FFF2-40B4-BE49-F238E27FC236}">
                <a16:creationId xmlns:a16="http://schemas.microsoft.com/office/drawing/2014/main" id="{E7EB217F-0C82-9745-A7B6-AB7483A093BB}"/>
              </a:ext>
            </a:extLst>
          </p:cNvPr>
          <p:cNvSpPr/>
          <p:nvPr/>
        </p:nvSpPr>
        <p:spPr>
          <a:xfrm>
            <a:off x="2066544" y="1508760"/>
            <a:ext cx="905256" cy="1956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94E12C-8289-504F-8488-203085DF8938}"/>
              </a:ext>
            </a:extLst>
          </p:cNvPr>
          <p:cNvSpPr txBox="1"/>
          <p:nvPr/>
        </p:nvSpPr>
        <p:spPr>
          <a:xfrm>
            <a:off x="2112264" y="1184738"/>
            <a:ext cx="813816" cy="276999"/>
          </a:xfrm>
          <a:prstGeom prst="rect">
            <a:avLst/>
          </a:prstGeom>
          <a:noFill/>
        </p:spPr>
        <p:txBody>
          <a:bodyPr wrap="square" rtlCol="0">
            <a:spAutoFit/>
          </a:bodyPr>
          <a:lstStyle/>
          <a:p>
            <a:r>
              <a:rPr lang="en-US" sz="1200" b="1" dirty="0"/>
              <a:t>Desserts</a:t>
            </a:r>
          </a:p>
        </p:txBody>
      </p:sp>
      <p:sp>
        <p:nvSpPr>
          <p:cNvPr id="13" name="Rectangle 12">
            <a:extLst>
              <a:ext uri="{FF2B5EF4-FFF2-40B4-BE49-F238E27FC236}">
                <a16:creationId xmlns:a16="http://schemas.microsoft.com/office/drawing/2014/main" id="{B3AB280F-5841-DE4D-9DBA-13A5B46D6592}"/>
              </a:ext>
            </a:extLst>
          </p:cNvPr>
          <p:cNvSpPr/>
          <p:nvPr/>
        </p:nvSpPr>
        <p:spPr>
          <a:xfrm>
            <a:off x="11061446" y="1508760"/>
            <a:ext cx="905256" cy="195681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61684E-5C8F-5D48-B73E-EFFDFCF022E4}"/>
              </a:ext>
            </a:extLst>
          </p:cNvPr>
          <p:cNvSpPr txBox="1"/>
          <p:nvPr/>
        </p:nvSpPr>
        <p:spPr>
          <a:xfrm>
            <a:off x="11137773" y="1172325"/>
            <a:ext cx="752602" cy="276999"/>
          </a:xfrm>
          <a:prstGeom prst="rect">
            <a:avLst/>
          </a:prstGeom>
          <a:noFill/>
        </p:spPr>
        <p:txBody>
          <a:bodyPr wrap="square" rtlCol="0">
            <a:spAutoFit/>
          </a:bodyPr>
          <a:lstStyle/>
          <a:p>
            <a:r>
              <a:rPr lang="en-US" sz="1200" b="1" dirty="0"/>
              <a:t>Cocktails</a:t>
            </a:r>
          </a:p>
        </p:txBody>
      </p:sp>
      <p:sp>
        <p:nvSpPr>
          <p:cNvPr id="16" name="Rectangle 15">
            <a:extLst>
              <a:ext uri="{FF2B5EF4-FFF2-40B4-BE49-F238E27FC236}">
                <a16:creationId xmlns:a16="http://schemas.microsoft.com/office/drawing/2014/main" id="{9C19E9D7-0254-3949-8D4D-BEC0C73B6C08}"/>
              </a:ext>
            </a:extLst>
          </p:cNvPr>
          <p:cNvSpPr/>
          <p:nvPr/>
        </p:nvSpPr>
        <p:spPr>
          <a:xfrm>
            <a:off x="10104225" y="3553371"/>
            <a:ext cx="901446" cy="184158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B68FE7B-6834-FA47-80E3-82D7239E616C}"/>
              </a:ext>
            </a:extLst>
          </p:cNvPr>
          <p:cNvSpPr txBox="1"/>
          <p:nvPr/>
        </p:nvSpPr>
        <p:spPr>
          <a:xfrm>
            <a:off x="10325558" y="5459480"/>
            <a:ext cx="458780" cy="276999"/>
          </a:xfrm>
          <a:prstGeom prst="rect">
            <a:avLst/>
          </a:prstGeom>
          <a:noFill/>
        </p:spPr>
        <p:txBody>
          <a:bodyPr wrap="none" rtlCol="0">
            <a:spAutoFit/>
          </a:bodyPr>
          <a:lstStyle/>
          <a:p>
            <a:r>
              <a:rPr lang="en-US" sz="1200" b="1" dirty="0"/>
              <a:t>Thai</a:t>
            </a:r>
          </a:p>
        </p:txBody>
      </p:sp>
      <p:sp>
        <p:nvSpPr>
          <p:cNvPr id="19" name="Rectangle 18">
            <a:extLst>
              <a:ext uri="{FF2B5EF4-FFF2-40B4-BE49-F238E27FC236}">
                <a16:creationId xmlns:a16="http://schemas.microsoft.com/office/drawing/2014/main" id="{7E80874D-9CF7-0B4E-97EA-4804E680118E}"/>
              </a:ext>
            </a:extLst>
          </p:cNvPr>
          <p:cNvSpPr/>
          <p:nvPr/>
        </p:nvSpPr>
        <p:spPr>
          <a:xfrm>
            <a:off x="5645277" y="3553371"/>
            <a:ext cx="901446" cy="184158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A214550-6E15-0544-A472-39A86431E266}"/>
              </a:ext>
            </a:extLst>
          </p:cNvPr>
          <p:cNvSpPr txBox="1"/>
          <p:nvPr/>
        </p:nvSpPr>
        <p:spPr>
          <a:xfrm>
            <a:off x="5801624" y="5459481"/>
            <a:ext cx="588751" cy="276999"/>
          </a:xfrm>
          <a:prstGeom prst="rect">
            <a:avLst/>
          </a:prstGeom>
          <a:noFill/>
        </p:spPr>
        <p:txBody>
          <a:bodyPr wrap="none" rtlCol="0">
            <a:spAutoFit/>
          </a:bodyPr>
          <a:lstStyle/>
          <a:p>
            <a:r>
              <a:rPr lang="en-US" sz="1200" b="1" dirty="0"/>
              <a:t>Italian</a:t>
            </a:r>
          </a:p>
        </p:txBody>
      </p:sp>
      <p:sp>
        <p:nvSpPr>
          <p:cNvPr id="22" name="Rectangle 21">
            <a:extLst>
              <a:ext uri="{FF2B5EF4-FFF2-40B4-BE49-F238E27FC236}">
                <a16:creationId xmlns:a16="http://schemas.microsoft.com/office/drawing/2014/main" id="{4BCDA88B-5F09-0942-963C-1FE3DEF5ABEA}"/>
              </a:ext>
            </a:extLst>
          </p:cNvPr>
          <p:cNvSpPr/>
          <p:nvPr/>
        </p:nvSpPr>
        <p:spPr>
          <a:xfrm>
            <a:off x="156972" y="3467431"/>
            <a:ext cx="905256" cy="195681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DDD04AF-0140-8547-B087-737742138C58}"/>
              </a:ext>
            </a:extLst>
          </p:cNvPr>
          <p:cNvSpPr txBox="1"/>
          <p:nvPr/>
        </p:nvSpPr>
        <p:spPr>
          <a:xfrm>
            <a:off x="298069" y="5460665"/>
            <a:ext cx="623062" cy="276999"/>
          </a:xfrm>
          <a:prstGeom prst="rect">
            <a:avLst/>
          </a:prstGeom>
          <a:noFill/>
        </p:spPr>
        <p:txBody>
          <a:bodyPr wrap="square" rtlCol="0">
            <a:spAutoFit/>
          </a:bodyPr>
          <a:lstStyle/>
          <a:p>
            <a:r>
              <a:rPr lang="en-US" sz="1200" b="1" dirty="0"/>
              <a:t>Sauces</a:t>
            </a:r>
          </a:p>
        </p:txBody>
      </p:sp>
    </p:spTree>
    <p:extLst>
      <p:ext uri="{BB962C8B-B14F-4D97-AF65-F5344CB8AC3E}">
        <p14:creationId xmlns:p14="http://schemas.microsoft.com/office/powerpoint/2010/main" val="243260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6" grpId="0" animBg="1"/>
      <p:bldP spid="17" grpId="0"/>
      <p:bldP spid="19" grpId="0" animBg="1"/>
      <p:bldP spid="20" grpId="0"/>
      <p:bldP spid="2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0B9C-D470-5945-8D63-6135FFB0830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9E81DAE-A5F9-D64E-9D77-BC0E365C7674}"/>
              </a:ext>
            </a:extLst>
          </p:cNvPr>
          <p:cNvSpPr>
            <a:spLocks noGrp="1"/>
          </p:cNvSpPr>
          <p:nvPr>
            <p:ph idx="1"/>
          </p:nvPr>
        </p:nvSpPr>
        <p:spPr>
          <a:xfrm>
            <a:off x="609600" y="1208315"/>
            <a:ext cx="10972800" cy="5137457"/>
          </a:xfrm>
        </p:spPr>
        <p:txBody>
          <a:bodyPr/>
          <a:lstStyle/>
          <a:p>
            <a:r>
              <a:rPr lang="en-US" dirty="0"/>
              <a:t>PCA was applied to the recipe data in order to help us better visualize the relationship between different cuisines.</a:t>
            </a:r>
          </a:p>
          <a:p>
            <a:endParaRPr lang="en-US" dirty="0"/>
          </a:p>
          <a:p>
            <a:r>
              <a:rPr lang="en-US" dirty="0"/>
              <a:t>We were able to observe clear separations between different types of cuisines when plotting the centroid values along the first two principal components</a:t>
            </a:r>
          </a:p>
          <a:p>
            <a:endParaRPr lang="en-US" dirty="0"/>
          </a:p>
          <a:p>
            <a:r>
              <a:rPr lang="en-US" dirty="0"/>
              <a:t>Topic modeling using LDA was only partially effective at grouping ingredients based on cuisine</a:t>
            </a:r>
          </a:p>
          <a:p>
            <a:endParaRPr lang="en-US" dirty="0"/>
          </a:p>
          <a:p>
            <a:endParaRPr lang="en-US" dirty="0"/>
          </a:p>
        </p:txBody>
      </p:sp>
      <p:sp>
        <p:nvSpPr>
          <p:cNvPr id="4" name="Slide Number Placeholder 3">
            <a:extLst>
              <a:ext uri="{FF2B5EF4-FFF2-40B4-BE49-F238E27FC236}">
                <a16:creationId xmlns:a16="http://schemas.microsoft.com/office/drawing/2014/main" id="{0379BA92-A4DF-3544-8334-A5A095DE2B40}"/>
              </a:ext>
            </a:extLst>
          </p:cNvPr>
          <p:cNvSpPr>
            <a:spLocks noGrp="1"/>
          </p:cNvSpPr>
          <p:nvPr>
            <p:ph type="sldNum" sz="quarter" idx="12"/>
          </p:nvPr>
        </p:nvSpPr>
        <p:spPr/>
        <p:txBody>
          <a:bodyPr/>
          <a:lstStyle/>
          <a:p>
            <a:fld id="{393FEECB-4008-5E46-9EEC-BD7E66EAFAF0}" type="slidenum">
              <a:rPr lang="en-US" smtClean="0"/>
              <a:t>9</a:t>
            </a:fld>
            <a:endParaRPr lang="en-US"/>
          </a:p>
        </p:txBody>
      </p:sp>
    </p:spTree>
    <p:extLst>
      <p:ext uri="{BB962C8B-B14F-4D97-AF65-F5344CB8AC3E}">
        <p14:creationId xmlns:p14="http://schemas.microsoft.com/office/powerpoint/2010/main" val="3338387661"/>
      </p:ext>
    </p:extLst>
  </p:cSld>
  <p:clrMapOvr>
    <a:masterClrMapping/>
  </p:clrMapOvr>
</p:sld>
</file>

<file path=ppt/theme/theme1.xml><?xml version="1.0" encoding="utf-8"?>
<a:theme xmlns:a="http://schemas.openxmlformats.org/drawingml/2006/main" name="BSturm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Sturm_theme1" id="{FE9364B0-8BD4-F945-B85C-14E13C5EDDEB}" vid="{4A4E479F-7DC1-7E4B-B77E-515434DDD108}"/>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WSturm_Sandia_seminar_ver1 (Read-Only)" id="{DE4169DE-C82E-BE46-BDA2-B2523C40466E}" vid="{7F20F83F-B19F-9A40-98BB-1D3DCDB693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BSturm_theme1</Template>
  <TotalTime>4542</TotalTime>
  <Words>1291</Words>
  <Application>Microsoft Macintosh PowerPoint</Application>
  <PresentationFormat>Widescreen</PresentationFormat>
  <Paragraphs>164</Paragraphs>
  <Slides>11</Slides>
  <Notes>11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vt:i4>
      </vt:variant>
    </vt:vector>
  </HeadingPairs>
  <TitlesOfParts>
    <vt:vector size="15" baseType="lpstr">
      <vt:lpstr>Arial</vt:lpstr>
      <vt:lpstr>Calibri</vt:lpstr>
      <vt:lpstr>BSturm_theme1</vt:lpstr>
      <vt:lpstr>1_Custom Design</vt:lpstr>
      <vt:lpstr>An Examination of Recipes from Around the World</vt:lpstr>
      <vt:lpstr>The goal of my project was to use data science to gain insights of cuisines from around the world.</vt:lpstr>
      <vt:lpstr>In order to explore this topic, I used publicly available recipe data </vt:lpstr>
      <vt:lpstr>Before implementing machine learning, a number of preprocessing steps were necessary</vt:lpstr>
      <vt:lpstr>Applying PCA to the recipe data results in many overlapping points</vt:lpstr>
      <vt:lpstr>A much clearer separation is observed when we focus on 3 different cuisines</vt:lpstr>
      <vt:lpstr>Now observing the centroids for each of the cuisines, we can see some patterns</vt:lpstr>
      <vt:lpstr>Results from LDA topic modeling showed that ingredients were grouped partially based on cuisine, but also based on category</vt:lpstr>
      <vt:lpstr>Conclusions</vt:lpstr>
      <vt:lpstr>Appendix: A plot demonstrating the ingredients most strongly associated with the first two principal components</vt:lpstr>
      <vt:lpstr>Appendix: The goal of my project was to use data science to gain insights of cuisines from around the world.</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Sturm</dc:creator>
  <cp:lastModifiedBy>Benjamin Sturm</cp:lastModifiedBy>
  <cp:revision>139</cp:revision>
  <cp:lastPrinted>2018-05-29T23:45:23Z</cp:lastPrinted>
  <dcterms:created xsi:type="dcterms:W3CDTF">2018-05-13T22:42:06Z</dcterms:created>
  <dcterms:modified xsi:type="dcterms:W3CDTF">2018-06-01T15:44:26Z</dcterms:modified>
</cp:coreProperties>
</file>